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6" r:id="rId6"/>
    <p:sldId id="267" r:id="rId7"/>
    <p:sldId id="260" r:id="rId8"/>
    <p:sldId id="261" r:id="rId9"/>
    <p:sldId id="262" r:id="rId10"/>
    <p:sldId id="268" r:id="rId11"/>
    <p:sldId id="263" r:id="rId12"/>
    <p:sldId id="269" r:id="rId13"/>
    <p:sldId id="270" r:id="rId14"/>
    <p:sldId id="271" r:id="rId15"/>
    <p:sldId id="272" r:id="rId16"/>
    <p:sldId id="273" r:id="rId17"/>
    <p:sldId id="274" r:id="rId18"/>
    <p:sldId id="275" r:id="rId19"/>
    <p:sldId id="276" r:id="rId20"/>
    <p:sldId id="264" r:id="rId21"/>
    <p:sldId id="265" r:id="rId22"/>
    <p:sldId id="279" r:id="rId23"/>
    <p:sldId id="280" r:id="rId24"/>
    <p:sldId id="281" r:id="rId25"/>
    <p:sldId id="282" r:id="rId26"/>
    <p:sldId id="283" r:id="rId27"/>
    <p:sldId id="284" r:id="rId28"/>
    <p:sldId id="285" r:id="rId29"/>
    <p:sldId id="286"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Open Sans" panose="020B0604020202020204" charset="0"/>
      <p:regular r:id="rId36"/>
      <p:bold r:id="rId37"/>
      <p:italic r:id="rId38"/>
      <p:boldItalic r:id="rId39"/>
    </p:embeddedFont>
    <p:embeddedFont>
      <p:font typeface="PT Sans Narrow" panose="020B0604020202020204" charset="-94"/>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gFxZA2/ed/DF7uyA26j/BtqgRJ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52" autoAdjust="0"/>
  </p:normalViewPr>
  <p:slideViewPr>
    <p:cSldViewPr snapToGrid="0">
      <p:cViewPr varScale="1">
        <p:scale>
          <a:sx n="78" d="100"/>
          <a:sy n="78" d="100"/>
        </p:scale>
        <p:origin x="17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53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100" dirty="0" smtClean="0"/>
              <a:t>Öğrencileriniz için çoğu zaman sizlerin takdiri ve teşviki anne-babalarının ve hayatlarındaki çoğu insanın takdir ve teşviklerinden daha kıymetlidir. Bunun bilincinde olarak öğrencilerinizin internet ve dijital teknolojileri doğru kullanımlarını fark etmeniz, takdir etmeniz hem söz konusu kullanımı artırarak devam etmelerine yardımcı olacak, hem de diğer öğrencilerin de doğru kullanım meselesini fark etmelerine ve örnek almalarına yardımcı olacaktır. </a:t>
            </a:r>
          </a:p>
          <a:p>
            <a:pPr marL="0" lvl="0" indent="0" algn="l" rtl="0">
              <a:spcBef>
                <a:spcPts val="0"/>
              </a:spcBef>
              <a:spcAft>
                <a:spcPts val="0"/>
              </a:spcAft>
              <a:buNone/>
            </a:pPr>
            <a:endParaRPr dirty="0"/>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698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100" dirty="0" smtClean="0"/>
              <a:t>İnternet ve dijital teknolojiler bitmez bir derya deniz. Bu sebeple faydalı ve doğru kullanım ile ilgili özellikle de sizin dersinizde hangi sitelerden haberdar olmalılar, hangi uygulamaları kullanmalılar konusunda sizin yönlendirme yapmanız kendilerinin fark etmeleri ya da arayıp bulmaları üzerinden zaman kaybetmelerinin önüne geçecektir.</a:t>
            </a:r>
          </a:p>
          <a:p>
            <a:pPr marL="0" lvl="0" indent="0" algn="l" rtl="0">
              <a:spcBef>
                <a:spcPts val="0"/>
              </a:spcBef>
              <a:spcAft>
                <a:spcPts val="0"/>
              </a:spcAft>
              <a:buNone/>
            </a:pPr>
            <a:endParaRPr dirty="0"/>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354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100" dirty="0" smtClean="0"/>
              <a:t>Çocuklar ve özellikle de gençler internet ve dijital teknolojileri çoğu zaman gerçek hayatta yaşadıkları bir sorunu maskelemek</a:t>
            </a:r>
            <a:r>
              <a:rPr lang="tr-TR" sz="1100" baseline="0" dirty="0" smtClean="0"/>
              <a:t> </a:t>
            </a:r>
            <a:r>
              <a:rPr lang="tr-TR" sz="1100" dirty="0" smtClean="0"/>
              <a:t>için veya o soruna çözüm bulmak için yada o sorundan kaçmak için kullanırlar. Bu anlamda öğrencilerimizin okul içinde ve dışında yaşadıkları ya da yaşayabilecekleri sorunlardan haberdar olup, onlara yardımcı olmaya çalışmamız onların internet ve dijital teknolojileri yanlış kullanmalarına sebep olan önemli bir etkeni ortadan kaldıracaktır.	</a:t>
            </a:r>
          </a:p>
          <a:p>
            <a:pPr marL="0" lvl="0" indent="0" algn="l" rtl="0">
              <a:spcBef>
                <a:spcPts val="0"/>
              </a:spcBef>
              <a:spcAft>
                <a:spcPts val="0"/>
              </a:spcAft>
              <a:buNone/>
            </a:pPr>
            <a:endParaRPr dirty="0"/>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169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100" dirty="0" smtClean="0"/>
              <a:t>Öğrencilerimiz çoğu zaman internet ve dijital teknolojileri gerçek hayatta yapacak başka alternatifleri olmadığı için sağlıksız bir şekilde kullanırlar. Dolayısıyla onların hayatlarında yer alabilecek anlamlı faaliyetler konusunda onları yönlendirmemiz oldukça faydalı olacaktır. Bu noktada onların ilgi ve yeteneklerini fark edip söz konusu ilgi ve yeteneklerine göre yönlendirme yapmamız, özgüven sorunlarından dolayı bir faaliyete dahil olmakta zorluk yaşıyorlarsa bu konuda destek olmamız, bilgisizlik, destek veya yönlendirme eksikliğinden dolayı geride kalıyorlarsa bu ihtiyaçlarını karşılamamız sorunlu kullanımın önüne geçmemizi çok kolaylaştıracaktır.</a:t>
            </a:r>
          </a:p>
          <a:p>
            <a:pPr marL="0" lvl="0" indent="0" algn="l" rtl="0">
              <a:spcBef>
                <a:spcPts val="0"/>
              </a:spcBef>
              <a:spcAft>
                <a:spcPts val="0"/>
              </a:spcAft>
              <a:buNone/>
            </a:pPr>
            <a:endParaRPr dirty="0"/>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19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472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835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078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100" dirty="0" smtClean="0"/>
              <a:t>Her öğrencimizin hayat şartları, kişilik özellikleri, imkanları ve zorlukları, yetenekleri ve becerileri birbirinden farklı olduğu için bütün öğrencilerimiz için aynı süreçleri belirlemek, aynı adımları atmak, aynı hedefe gideceğimizi varsaymak çok gerçekçi ve ulaşılabilir olmayacaktır. Bunun yerine her öğrenci için kendi şartlarına ve özelliklerine uygun süreçleri, adımları ve hedefleri belirlememiz ve takip etmemiz hem başarı imkanımızı artıracaktır hem de bizi ümitsizlik ve karamsarlıktan koruyacaktır.</a:t>
            </a:r>
          </a:p>
          <a:p>
            <a:pPr marL="0" lvl="0" indent="0" algn="l" rtl="0">
              <a:spcBef>
                <a:spcPts val="0"/>
              </a:spcBef>
              <a:spcAft>
                <a:spcPts val="0"/>
              </a:spcAft>
              <a:buNone/>
            </a:pPr>
            <a:endParaRPr dirty="0"/>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17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31030598f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f31030598f_0_3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1" name="Google Shape;8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pPr marL="114300" indent="0" algn="just">
              <a:buNone/>
            </a:pPr>
            <a:r>
              <a:rPr lang="tr-TR" sz="1100" dirty="0" smtClean="0"/>
              <a:t>Hal böyle iken internet ve dijital teknolojilerin öğrencilerimizin  hayatlarındaki etkisi olumlu ya da olumsuz olarak göz önünde </a:t>
            </a:r>
          </a:p>
          <a:p>
            <a:pPr marL="114300" indent="0" algn="just">
              <a:buNone/>
            </a:pPr>
            <a:r>
              <a:rPr lang="tr-TR" sz="1100" dirty="0" smtClean="0"/>
              <a:t>bulundurulmadan etkili ve sağlıklı bir eğitim sürecini götürmek çok mümkün olmayacaktır.</a:t>
            </a:r>
          </a:p>
          <a:p>
            <a:pPr marL="158750" indent="0">
              <a:buNone/>
            </a:pPr>
            <a:endParaRPr lang="tr-TR" dirty="0"/>
          </a:p>
        </p:txBody>
      </p:sp>
    </p:spTree>
    <p:extLst>
      <p:ext uri="{BB962C8B-B14F-4D97-AF65-F5344CB8AC3E}">
        <p14:creationId xmlns:p14="http://schemas.microsoft.com/office/powerpoint/2010/main" val="199751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tr-TR" sz="1100" dirty="0" smtClean="0"/>
              <a:t>Bu nedenle öğrencilerimizin internet ve dijital teknolojilerden özellikle de eğitimlerinde faydalanmalarını sağlamamız, zararlarından uzak durmalarına yardımcı olmamız eğitim faaliyetlerimizin amaçlarına ulaşmamamızda işlerimizi oldukça kolaylaştıracaktır.</a:t>
            </a:r>
          </a:p>
          <a:p>
            <a:pPr marL="158750" indent="0">
              <a:buNone/>
            </a:pPr>
            <a:endParaRPr lang="tr-TR" dirty="0"/>
          </a:p>
        </p:txBody>
      </p:sp>
    </p:spTree>
    <p:extLst>
      <p:ext uri="{BB962C8B-B14F-4D97-AF65-F5344CB8AC3E}">
        <p14:creationId xmlns:p14="http://schemas.microsoft.com/office/powerpoint/2010/main" val="188979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31030598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f31030598f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gf31030598f_0_319"/>
          <p:cNvCxnSpPr/>
          <p:nvPr/>
        </p:nvCxnSpPr>
        <p:spPr>
          <a:xfrm>
            <a:off x="7007735" y="4235850"/>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gf31030598f_0_319"/>
          <p:cNvCxnSpPr/>
          <p:nvPr/>
        </p:nvCxnSpPr>
        <p:spPr>
          <a:xfrm>
            <a:off x="1575035" y="421100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gf31030598f_0_319"/>
          <p:cNvGrpSpPr/>
          <p:nvPr/>
        </p:nvGrpSpPr>
        <p:grpSpPr>
          <a:xfrm>
            <a:off x="1004144" y="1362666"/>
            <a:ext cx="7136668" cy="203195"/>
            <a:chOff x="1346429" y="1011300"/>
            <a:chExt cx="6452100" cy="152400"/>
          </a:xfrm>
        </p:grpSpPr>
        <p:cxnSp>
          <p:nvCxnSpPr>
            <p:cNvPr id="13" name="Google Shape;13;gf31030598f_0_319"/>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gf31030598f_0_319"/>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gf31030598f_0_319"/>
          <p:cNvGrpSpPr/>
          <p:nvPr/>
        </p:nvGrpSpPr>
        <p:grpSpPr>
          <a:xfrm>
            <a:off x="1004151" y="5292001"/>
            <a:ext cx="7136668" cy="203195"/>
            <a:chOff x="1346435" y="3969088"/>
            <a:chExt cx="6452100" cy="152400"/>
          </a:xfrm>
        </p:grpSpPr>
        <p:cxnSp>
          <p:nvCxnSpPr>
            <p:cNvPr id="16" name="Google Shape;16;gf31030598f_0_319"/>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gf31030598f_0_319"/>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gf31030598f_0_319"/>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gf31030598f_0_319"/>
          <p:cNvSpPr txBox="1">
            <a:spLocks noGrp="1"/>
          </p:cNvSpPr>
          <p:nvPr>
            <p:ph type="subTitle" idx="1"/>
          </p:nvPr>
        </p:nvSpPr>
        <p:spPr>
          <a:xfrm>
            <a:off x="2137225" y="3800052"/>
            <a:ext cx="48705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gf31030598f_0_3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gf31030598f_0_365"/>
          <p:cNvSpPr/>
          <p:nvPr/>
        </p:nvSpPr>
        <p:spPr>
          <a:xfrm>
            <a:off x="-75"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gf31030598f_0_365"/>
          <p:cNvSpPr txBox="1">
            <a:spLocks noGrp="1"/>
          </p:cNvSpPr>
          <p:nvPr>
            <p:ph type="title" hasCustomPrompt="1"/>
          </p:nvPr>
        </p:nvSpPr>
        <p:spPr>
          <a:xfrm>
            <a:off x="311700" y="1739800"/>
            <a:ext cx="8520600" cy="2051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gf31030598f_0_365"/>
          <p:cNvSpPr txBox="1">
            <a:spLocks noGrp="1"/>
          </p:cNvSpPr>
          <p:nvPr>
            <p:ph type="body" idx="1"/>
          </p:nvPr>
        </p:nvSpPr>
        <p:spPr>
          <a:xfrm>
            <a:off x="311700" y="3994200"/>
            <a:ext cx="8520600" cy="1428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gf31030598f_0_36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gf31030598f_0_37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62"/>
        <p:cNvGrpSpPr/>
        <p:nvPr/>
      </p:nvGrpSpPr>
      <p:grpSpPr>
        <a:xfrm>
          <a:off x="0" y="0"/>
          <a:ext cx="0" cy="0"/>
          <a:chOff x="0" y="0"/>
          <a:chExt cx="0" cy="0"/>
        </a:xfrm>
      </p:grpSpPr>
      <p:sp>
        <p:nvSpPr>
          <p:cNvPr id="63" name="Google Shape;63;gf31030598f_0_3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gf31030598f_0_3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65" name="Google Shape;65;gf31030598f_0_37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gf31030598f_0_37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f31030598f_0_37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gf31030598f_0_331"/>
          <p:cNvSpPr/>
          <p:nvPr/>
        </p:nvSpPr>
        <p:spPr>
          <a:xfrm>
            <a:off x="-50" y="3429200"/>
            <a:ext cx="9144000" cy="342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gf31030598f_0_331"/>
          <p:cNvSpPr txBox="1">
            <a:spLocks noGrp="1"/>
          </p:cNvSpPr>
          <p:nvPr>
            <p:ph type="title"/>
          </p:nvPr>
        </p:nvSpPr>
        <p:spPr>
          <a:xfrm>
            <a:off x="311700" y="1086400"/>
            <a:ext cx="8571300" cy="125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gf31030598f_0_3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gf31030598f_0_335"/>
          <p:cNvSpPr/>
          <p:nvPr/>
        </p:nvSpPr>
        <p:spPr>
          <a:xfrm>
            <a:off x="-75" y="6727600"/>
            <a:ext cx="9144000" cy="13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gf31030598f_0_335"/>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gf31030598f_0_335"/>
          <p:cNvSpPr txBox="1">
            <a:spLocks noGrp="1"/>
          </p:cNvSpPr>
          <p:nvPr>
            <p:ph type="body" idx="1"/>
          </p:nvPr>
        </p:nvSpPr>
        <p:spPr>
          <a:xfrm>
            <a:off x="311700" y="1688433"/>
            <a:ext cx="8520600" cy="4403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gf31030598f_0_3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f31030598f_0_340"/>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gf31030598f_0_340"/>
          <p:cNvSpPr txBox="1">
            <a:spLocks noGrp="1"/>
          </p:cNvSpPr>
          <p:nvPr>
            <p:ph type="body" idx="1"/>
          </p:nvPr>
        </p:nvSpPr>
        <p:spPr>
          <a:xfrm>
            <a:off x="311700" y="1688233"/>
            <a:ext cx="3999900" cy="4403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gf31030598f_0_340"/>
          <p:cNvSpPr txBox="1">
            <a:spLocks noGrp="1"/>
          </p:cNvSpPr>
          <p:nvPr>
            <p:ph type="body" idx="2"/>
          </p:nvPr>
        </p:nvSpPr>
        <p:spPr>
          <a:xfrm>
            <a:off x="4832400" y="1688233"/>
            <a:ext cx="3999900" cy="4403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gf31030598f_0_3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f31030598f_0_345"/>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gf31030598f_0_34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f31030598f_0_348"/>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gf31030598f_0_348"/>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gf31030598f_0_34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gf31030598f_0_352"/>
          <p:cNvSpPr txBox="1">
            <a:spLocks noGrp="1"/>
          </p:cNvSpPr>
          <p:nvPr>
            <p:ph type="title"/>
          </p:nvPr>
        </p:nvSpPr>
        <p:spPr>
          <a:xfrm>
            <a:off x="490250" y="701800"/>
            <a:ext cx="5613600" cy="5454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gf31030598f_0_35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f31030598f_0_355"/>
          <p:cNvSpPr/>
          <p:nvPr/>
        </p:nvSpPr>
        <p:spPr>
          <a:xfrm>
            <a:off x="4572000" y="0"/>
            <a:ext cx="45720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gf31030598f_0_355"/>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gf31030598f_0_355"/>
          <p:cNvSpPr txBox="1">
            <a:spLocks noGrp="1"/>
          </p:cNvSpPr>
          <p:nvPr>
            <p:ph type="title"/>
          </p:nvPr>
        </p:nvSpPr>
        <p:spPr>
          <a:xfrm>
            <a:off x="265500" y="1386233"/>
            <a:ext cx="4045200" cy="2234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gf31030598f_0_355"/>
          <p:cNvSpPr txBox="1">
            <a:spLocks noGrp="1"/>
          </p:cNvSpPr>
          <p:nvPr>
            <p:ph type="subTitle" idx="1"/>
          </p:nvPr>
        </p:nvSpPr>
        <p:spPr>
          <a:xfrm>
            <a:off x="265500" y="36358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gf31030598f_0_355"/>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gf31030598f_0_35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gf31030598f_0_362"/>
          <p:cNvSpPr txBox="1">
            <a:spLocks noGrp="1"/>
          </p:cNvSpPr>
          <p:nvPr>
            <p:ph type="body" idx="1"/>
          </p:nvPr>
        </p:nvSpPr>
        <p:spPr>
          <a:xfrm>
            <a:off x="311700" y="5640967"/>
            <a:ext cx="5998800" cy="7983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gf31030598f_0_36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gf31030598f_0_315"/>
          <p:cNvSpPr txBox="1">
            <a:spLocks noGrp="1"/>
          </p:cNvSpPr>
          <p:nvPr>
            <p:ph type="title"/>
          </p:nvPr>
        </p:nvSpPr>
        <p:spPr>
          <a:xfrm>
            <a:off x="311700" y="593367"/>
            <a:ext cx="8520600" cy="94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gf31030598f_0_315"/>
          <p:cNvSpPr txBox="1">
            <a:spLocks noGrp="1"/>
          </p:cNvSpPr>
          <p:nvPr>
            <p:ph type="body" idx="1"/>
          </p:nvPr>
        </p:nvSpPr>
        <p:spPr>
          <a:xfrm>
            <a:off x="311700" y="1688433"/>
            <a:ext cx="8520600" cy="4403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gf31030598f_0_31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nitkabir.tsk.tr/" TargetMode="External"/><Relationship Id="rId7" Type="http://schemas.openxmlformats.org/officeDocument/2006/relationships/hyperlink" Target="https://www.eba.gov.tr/"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s://bilgeis.net/" TargetMode="External"/><Relationship Id="rId5" Type="http://schemas.openxmlformats.org/officeDocument/2006/relationships/hyperlink" Target="https://www.udemy.com/" TargetMode="External"/><Relationship Id="rId4" Type="http://schemas.openxmlformats.org/officeDocument/2006/relationships/hyperlink" Target="https://www.museodelprado.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torytel.com/tr/tr/"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hyperlink" Target="https://tr.duolingo.com/" TargetMode="External"/><Relationship Id="rId4" Type="http://schemas.openxmlformats.org/officeDocument/2006/relationships/hyperlink" Target="https://www.youtube.com/channel/UCt2bu0B4TuBcnoK8AcQQNB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G&#252;venli%20&#304;nternet.mp4"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304;nterneti%20Tad&#305;nda%20Kullan...mp4"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1003650" y="211463"/>
            <a:ext cx="7136700" cy="984291"/>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81481"/>
              <a:buFont typeface="Calibri"/>
              <a:buNone/>
            </a:pPr>
            <a:r>
              <a:rPr lang="tr-TR" sz="4400" dirty="0"/>
              <a:t>BİLİNÇLİ TEKNOLOJİ KULLANIMI</a:t>
            </a:r>
            <a:endParaRPr sz="4400" dirty="0"/>
          </a:p>
        </p:txBody>
      </p:sp>
      <p:pic>
        <p:nvPicPr>
          <p:cNvPr id="3" name="Resim 2">
            <a:extLst>
              <a:ext uri="{FF2B5EF4-FFF2-40B4-BE49-F238E27FC236}">
                <a16:creationId xmlns:a16="http://schemas.microsoft.com/office/drawing/2014/main" id="{8729C1BB-1D51-4EB1-BC72-81347D308217}"/>
              </a:ext>
            </a:extLst>
          </p:cNvPr>
          <p:cNvPicPr>
            <a:picLocks noChangeAspect="1"/>
          </p:cNvPicPr>
          <p:nvPr/>
        </p:nvPicPr>
        <p:blipFill>
          <a:blip r:embed="rId3"/>
          <a:stretch>
            <a:fillRect/>
          </a:stretch>
        </p:blipFill>
        <p:spPr>
          <a:xfrm>
            <a:off x="1003650" y="1590839"/>
            <a:ext cx="7136700" cy="44863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457200" y="274638"/>
            <a:ext cx="8229600" cy="1143000"/>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dirty="0"/>
              <a:t>Neden... !</a:t>
            </a:r>
            <a:endParaRPr dirty="0"/>
          </a:p>
        </p:txBody>
      </p:sp>
      <p:sp>
        <p:nvSpPr>
          <p:cNvPr id="116" name="Google Shape;116;p7"/>
          <p:cNvSpPr txBox="1">
            <a:spLocks noGrp="1"/>
          </p:cNvSpPr>
          <p:nvPr>
            <p:ph type="body" idx="1"/>
          </p:nvPr>
        </p:nvSpPr>
        <p:spPr>
          <a:xfrm>
            <a:off x="457200" y="1600200"/>
            <a:ext cx="8229600" cy="4525963"/>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t" anchorCtr="0">
            <a:normAutofit/>
          </a:bodyPr>
          <a:lstStyle/>
          <a:p>
            <a:pPr marL="342900" lvl="0" indent="-368300" algn="just" rtl="0">
              <a:spcBef>
                <a:spcPts val="0"/>
              </a:spcBef>
              <a:spcAft>
                <a:spcPts val="0"/>
              </a:spcAft>
              <a:buClr>
                <a:schemeClr val="dk1"/>
              </a:buClr>
              <a:buSzPts val="3600"/>
              <a:buChar char="●"/>
            </a:pPr>
            <a:r>
              <a:rPr lang="tr-TR" sz="2200" dirty="0"/>
              <a:t>Uçak, araba, çamaşır makinesi, elektrikli süpürge, matkap işimizi yaparken bizim zamanımızı mı çalıyor işimizi mi kolaylaştırıyor?</a:t>
            </a:r>
            <a:endParaRPr sz="2200" dirty="0"/>
          </a:p>
          <a:p>
            <a:pPr marL="342900" lvl="0" indent="0" algn="just" rtl="0">
              <a:spcBef>
                <a:spcPts val="0"/>
              </a:spcBef>
              <a:spcAft>
                <a:spcPts val="0"/>
              </a:spcAft>
              <a:buNone/>
            </a:pPr>
            <a:endParaRPr sz="2200" dirty="0"/>
          </a:p>
          <a:p>
            <a:pPr marL="342900" lvl="0" indent="-368300" algn="just" rtl="0">
              <a:spcBef>
                <a:spcPts val="640"/>
              </a:spcBef>
              <a:spcAft>
                <a:spcPts val="0"/>
              </a:spcAft>
              <a:buClr>
                <a:srgbClr val="FF0000"/>
              </a:buClr>
              <a:buSzPts val="3600"/>
              <a:buChar char="●"/>
            </a:pPr>
            <a:r>
              <a:rPr lang="tr-TR" sz="2200" dirty="0">
                <a:solidFill>
                  <a:srgbClr val="FF0000"/>
                </a:solidFill>
              </a:rPr>
              <a:t>Aynı şeyi akıllı telefon, tablet, bilgisayar ve internet için söyleyebilir miyiz?</a:t>
            </a:r>
          </a:p>
          <a:p>
            <a:pPr marL="0" lvl="0" indent="0" algn="just" rtl="0">
              <a:spcBef>
                <a:spcPts val="640"/>
              </a:spcBef>
              <a:spcAft>
                <a:spcPts val="0"/>
              </a:spcAft>
              <a:buClr>
                <a:srgbClr val="FF0000"/>
              </a:buClr>
              <a:buSzPts val="3600"/>
              <a:buNone/>
            </a:pPr>
            <a:endParaRPr lang="tr-TR" sz="2200" dirty="0">
              <a:solidFill>
                <a:srgbClr val="002060"/>
              </a:solidFill>
            </a:endParaRPr>
          </a:p>
          <a:p>
            <a:pPr marL="0" lvl="0" indent="0" algn="just" rtl="0">
              <a:spcBef>
                <a:spcPts val="640"/>
              </a:spcBef>
              <a:spcAft>
                <a:spcPts val="0"/>
              </a:spcAft>
              <a:buClr>
                <a:srgbClr val="FF0000"/>
              </a:buClr>
              <a:buSzPts val="3600"/>
              <a:buNone/>
            </a:pPr>
            <a:r>
              <a:rPr lang="tr-TR" sz="2200" dirty="0">
                <a:solidFill>
                  <a:srgbClr val="002060"/>
                </a:solidFill>
              </a:rPr>
              <a:t>	Biz eğitimciler olarak neler yapmalıyız?</a:t>
            </a:r>
            <a:endParaRPr sz="2200" dirty="0">
              <a:solidFill>
                <a:srgbClr val="002060"/>
              </a:solidFill>
            </a:endParaRPr>
          </a:p>
          <a:p>
            <a:pPr marL="342900" lvl="0" indent="-139700" algn="just" rtl="0">
              <a:spcBef>
                <a:spcPts val="640"/>
              </a:spcBef>
              <a:spcAft>
                <a:spcPts val="1200"/>
              </a:spcAft>
              <a:buClr>
                <a:schemeClr val="dk1"/>
              </a:buClr>
              <a:buSzPts val="3200"/>
              <a:buNone/>
            </a:pPr>
            <a:endParaRPr sz="2200" dirty="0"/>
          </a:p>
        </p:txBody>
      </p:sp>
    </p:spTree>
    <p:extLst>
      <p:ext uri="{BB962C8B-B14F-4D97-AF65-F5344CB8AC3E}">
        <p14:creationId xmlns:p14="http://schemas.microsoft.com/office/powerpoint/2010/main" val="382999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bg/>
                                          </p:spTgt>
                                        </p:tgtEl>
                                        <p:attrNameLst>
                                          <p:attrName>style.visibility</p:attrName>
                                        </p:attrNameLst>
                                      </p:cBhvr>
                                      <p:to>
                                        <p:strVal val="visible"/>
                                      </p:to>
                                    </p:set>
                                    <p:animEffect transition="in" filter="fade">
                                      <p:cBhvr>
                                        <p:cTn id="12" dur="500"/>
                                        <p:tgtEl>
                                          <p:spTgt spid="1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
                                            <p:txEl>
                                              <p:pRg st="0" end="0"/>
                                            </p:txEl>
                                          </p:spTgt>
                                        </p:tgtEl>
                                        <p:attrNameLst>
                                          <p:attrName>style.visibility</p:attrName>
                                        </p:attrNameLst>
                                      </p:cBhvr>
                                      <p:to>
                                        <p:strVal val="visible"/>
                                      </p:to>
                                    </p:set>
                                    <p:animEffect transition="in" filter="fade">
                                      <p:cBhvr>
                                        <p:cTn id="17" dur="500"/>
                                        <p:tgtEl>
                                          <p:spTgt spid="1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6">
                                            <p:txEl>
                                              <p:pRg st="2" end="2"/>
                                            </p:txEl>
                                          </p:spTgt>
                                        </p:tgtEl>
                                        <p:attrNameLst>
                                          <p:attrName>style.visibility</p:attrName>
                                        </p:attrNameLst>
                                      </p:cBhvr>
                                      <p:to>
                                        <p:strVal val="visible"/>
                                      </p:to>
                                    </p:set>
                                    <p:animEffect transition="in" filter="fade">
                                      <p:cBhvr>
                                        <p:cTn id="22" dur="500"/>
                                        <p:tgtEl>
                                          <p:spTgt spid="1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6">
                                            <p:txEl>
                                              <p:pRg st="4" end="4"/>
                                            </p:txEl>
                                          </p:spTgt>
                                        </p:tgtEl>
                                        <p:attrNameLst>
                                          <p:attrName>style.visibility</p:attrName>
                                        </p:attrNameLst>
                                      </p:cBhvr>
                                      <p:to>
                                        <p:strVal val="visible"/>
                                      </p:to>
                                    </p:set>
                                    <p:animEffect transition="in" filter="fade">
                                      <p:cBhvr>
                                        <p:cTn id="27" dur="500"/>
                                        <p:tgtEl>
                                          <p:spTgt spid="1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457200" y="274638"/>
            <a:ext cx="8229600" cy="1143000"/>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ctr" anchorCtr="0">
            <a:normAutofit/>
          </a:bodyPr>
          <a:lstStyle/>
          <a:p>
            <a:pPr lvl="0">
              <a:buSzPts val="4400"/>
            </a:pPr>
            <a:r>
              <a:rPr lang="tr-TR" b="0" dirty="0"/>
              <a:t>Doğrusunu gösterin…</a:t>
            </a:r>
            <a:endParaRPr dirty="0"/>
          </a:p>
        </p:txBody>
      </p:sp>
      <p:sp>
        <p:nvSpPr>
          <p:cNvPr id="116" name="Google Shape;116;p7"/>
          <p:cNvSpPr txBox="1">
            <a:spLocks noGrp="1"/>
          </p:cNvSpPr>
          <p:nvPr>
            <p:ph type="body" idx="1"/>
          </p:nvPr>
        </p:nvSpPr>
        <p:spPr>
          <a:xfrm>
            <a:off x="457200" y="1600200"/>
            <a:ext cx="8229600" cy="4525963"/>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t" anchorCtr="0">
            <a:normAutofit/>
          </a:bodyPr>
          <a:lstStyle/>
          <a:p>
            <a:pPr marL="114300" indent="0" algn="just">
              <a:buNone/>
            </a:pPr>
            <a:r>
              <a:rPr lang="tr-TR" sz="2000" dirty="0"/>
              <a:t>	Dijital teknolojiler ve internet olası çok sayıda riskin yanında özellikle de eğitimde öğrencilere çok faydalı olabilir. Ancak bu noktada doğru kullanımın ne olduğu ve nasıl </a:t>
            </a:r>
            <a:r>
              <a:rPr lang="es-ES" sz="2000" dirty="0"/>
              <a:t>olduğu konusunda bilgiye ve model almaya</a:t>
            </a:r>
            <a:r>
              <a:rPr lang="tr-TR" sz="2000" dirty="0"/>
              <a:t> ihtiyaç duyarlar. Derslerinizde bu konuyu gündeme getirmeniz ve onlara kendi doğru kullanımınızla örnek olmanız ciddi anlamda fayda sağlayacaktır. </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bg/>
                                          </p:spTgt>
                                        </p:tgtEl>
                                        <p:attrNameLst>
                                          <p:attrName>style.visibility</p:attrName>
                                        </p:attrNameLst>
                                      </p:cBhvr>
                                      <p:to>
                                        <p:strVal val="visible"/>
                                      </p:to>
                                    </p:set>
                                    <p:animEffect transition="in" filter="fade">
                                      <p:cBhvr>
                                        <p:cTn id="12" dur="500"/>
                                        <p:tgtEl>
                                          <p:spTgt spid="1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
                                            <p:txEl>
                                              <p:pRg st="0" end="0"/>
                                            </p:txEl>
                                          </p:spTgt>
                                        </p:tgtEl>
                                        <p:attrNameLst>
                                          <p:attrName>style.visibility</p:attrName>
                                        </p:attrNameLst>
                                      </p:cBhvr>
                                      <p:to>
                                        <p:strVal val="visible"/>
                                      </p:to>
                                    </p:set>
                                    <p:animEffect transition="in" filter="fade">
                                      <p:cBhvr>
                                        <p:cTn id="17" dur="500"/>
                                        <p:tgtEl>
                                          <p:spTgt spid="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457200" y="274638"/>
            <a:ext cx="8229600" cy="1143000"/>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ctr" anchorCtr="0">
            <a:normAutofit/>
          </a:bodyPr>
          <a:lstStyle/>
          <a:p>
            <a:r>
              <a:rPr lang="tr-TR" b="0" dirty="0"/>
              <a:t>Fark edin, takdir edin…</a:t>
            </a:r>
            <a:endParaRPr dirty="0"/>
          </a:p>
        </p:txBody>
      </p:sp>
      <p:sp>
        <p:nvSpPr>
          <p:cNvPr id="116" name="Google Shape;116;p7"/>
          <p:cNvSpPr txBox="1">
            <a:spLocks noGrp="1"/>
          </p:cNvSpPr>
          <p:nvPr>
            <p:ph type="body" idx="1"/>
          </p:nvPr>
        </p:nvSpPr>
        <p:spPr>
          <a:xfrm>
            <a:off x="457200" y="1600200"/>
            <a:ext cx="8229600" cy="4525963"/>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t" anchorCtr="0">
            <a:normAutofit/>
          </a:bodyPr>
          <a:lstStyle/>
          <a:p>
            <a:pPr marL="114300" indent="0" algn="just">
              <a:buNone/>
            </a:pPr>
            <a:r>
              <a:rPr lang="tr-TR" sz="2000" dirty="0"/>
              <a:t>	</a:t>
            </a:r>
            <a:endParaRPr lang="tr-TR" sz="2000" dirty="0" smtClean="0"/>
          </a:p>
          <a:p>
            <a:pPr marL="114300" indent="0" algn="just">
              <a:buNone/>
            </a:pPr>
            <a:endParaRPr lang="tr-TR" sz="2000" dirty="0"/>
          </a:p>
          <a:p>
            <a:pPr marL="114300" indent="0" algn="just">
              <a:buNone/>
            </a:pPr>
            <a:r>
              <a:rPr lang="tr-TR" sz="2000" dirty="0" smtClean="0"/>
              <a:t>Öğrencilerinizde bilinçli ve doğru teknoloji kullanımlarını fark etmek ve bunları taktir etmek hem diğerleri için örnek olacak hem de davranışın devamlılığını sağlayacaktır.</a:t>
            </a:r>
            <a:endParaRPr sz="2000" dirty="0"/>
          </a:p>
        </p:txBody>
      </p:sp>
    </p:spTree>
    <p:extLst>
      <p:ext uri="{BB962C8B-B14F-4D97-AF65-F5344CB8AC3E}">
        <p14:creationId xmlns:p14="http://schemas.microsoft.com/office/powerpoint/2010/main" val="37377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bg/>
                                          </p:spTgt>
                                        </p:tgtEl>
                                        <p:attrNameLst>
                                          <p:attrName>style.visibility</p:attrName>
                                        </p:attrNameLst>
                                      </p:cBhvr>
                                      <p:to>
                                        <p:strVal val="visible"/>
                                      </p:to>
                                    </p:set>
                                    <p:animEffect transition="in" filter="fade">
                                      <p:cBhvr>
                                        <p:cTn id="12" dur="500"/>
                                        <p:tgtEl>
                                          <p:spTgt spid="1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
                                            <p:txEl>
                                              <p:pRg st="0" end="0"/>
                                            </p:txEl>
                                          </p:spTgt>
                                        </p:tgtEl>
                                        <p:attrNameLst>
                                          <p:attrName>style.visibility</p:attrName>
                                        </p:attrNameLst>
                                      </p:cBhvr>
                                      <p:to>
                                        <p:strVal val="visible"/>
                                      </p:to>
                                    </p:set>
                                    <p:animEffect transition="in" filter="fade">
                                      <p:cBhvr>
                                        <p:cTn id="17" dur="500"/>
                                        <p:tgtEl>
                                          <p:spTgt spid="1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6">
                                            <p:txEl>
                                              <p:pRg st="2" end="2"/>
                                            </p:txEl>
                                          </p:spTgt>
                                        </p:tgtEl>
                                        <p:attrNameLst>
                                          <p:attrName>style.visibility</p:attrName>
                                        </p:attrNameLst>
                                      </p:cBhvr>
                                      <p:to>
                                        <p:strVal val="visible"/>
                                      </p:to>
                                    </p:set>
                                    <p:animEffect transition="in" filter="fade">
                                      <p:cBhvr>
                                        <p:cTn id="22" dur="500"/>
                                        <p:tgtEl>
                                          <p:spTgt spid="1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457200" y="274638"/>
            <a:ext cx="8229600" cy="1143000"/>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ctr" anchorCtr="0">
            <a:normAutofit/>
          </a:bodyPr>
          <a:lstStyle/>
          <a:p>
            <a:r>
              <a:rPr lang="tr-TR" b="0" dirty="0"/>
              <a:t>Neresi, neresi?</a:t>
            </a:r>
            <a:endParaRPr dirty="0"/>
          </a:p>
        </p:txBody>
      </p:sp>
      <p:sp>
        <p:nvSpPr>
          <p:cNvPr id="116" name="Google Shape;116;p7"/>
          <p:cNvSpPr txBox="1">
            <a:spLocks noGrp="1"/>
          </p:cNvSpPr>
          <p:nvPr>
            <p:ph type="body" idx="1"/>
          </p:nvPr>
        </p:nvSpPr>
        <p:spPr>
          <a:xfrm>
            <a:off x="457200" y="1600200"/>
            <a:ext cx="8229600" cy="4525963"/>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t" anchorCtr="0">
            <a:normAutofit/>
          </a:bodyPr>
          <a:lstStyle/>
          <a:p>
            <a:pPr marL="114300" indent="0" algn="just">
              <a:buNone/>
            </a:pPr>
            <a:r>
              <a:rPr lang="tr-TR" sz="2400" dirty="0"/>
              <a:t>	</a:t>
            </a:r>
            <a:endParaRPr lang="tr-TR" sz="2400" dirty="0" smtClean="0"/>
          </a:p>
          <a:p>
            <a:pPr marL="114300" indent="0" algn="just">
              <a:buNone/>
            </a:pPr>
            <a:endParaRPr lang="tr-TR" sz="2400" dirty="0"/>
          </a:p>
          <a:p>
            <a:pPr marL="114300" indent="0" algn="just">
              <a:buNone/>
            </a:pPr>
            <a:r>
              <a:rPr lang="tr-TR" sz="2000" dirty="0" smtClean="0"/>
              <a:t>Öğrencilere dersleriniz ile ilgili  hangi siteleri ve uygulamaları kullanmaları gerektiğini fark ettirerek; onların zaman kaybetmesinin önüne geçebilirsiniz.</a:t>
            </a:r>
            <a:endParaRPr sz="2000" dirty="0"/>
          </a:p>
        </p:txBody>
      </p:sp>
    </p:spTree>
    <p:extLst>
      <p:ext uri="{BB962C8B-B14F-4D97-AF65-F5344CB8AC3E}">
        <p14:creationId xmlns:p14="http://schemas.microsoft.com/office/powerpoint/2010/main" val="74710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bg/>
                                          </p:spTgt>
                                        </p:tgtEl>
                                        <p:attrNameLst>
                                          <p:attrName>style.visibility</p:attrName>
                                        </p:attrNameLst>
                                      </p:cBhvr>
                                      <p:to>
                                        <p:strVal val="visible"/>
                                      </p:to>
                                    </p:set>
                                    <p:animEffect transition="in" filter="fade">
                                      <p:cBhvr>
                                        <p:cTn id="12" dur="500"/>
                                        <p:tgtEl>
                                          <p:spTgt spid="1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
                                            <p:txEl>
                                              <p:pRg st="0" end="0"/>
                                            </p:txEl>
                                          </p:spTgt>
                                        </p:tgtEl>
                                        <p:attrNameLst>
                                          <p:attrName>style.visibility</p:attrName>
                                        </p:attrNameLst>
                                      </p:cBhvr>
                                      <p:to>
                                        <p:strVal val="visible"/>
                                      </p:to>
                                    </p:set>
                                    <p:animEffect transition="in" filter="fade">
                                      <p:cBhvr>
                                        <p:cTn id="17" dur="500"/>
                                        <p:tgtEl>
                                          <p:spTgt spid="1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6">
                                            <p:txEl>
                                              <p:pRg st="2" end="2"/>
                                            </p:txEl>
                                          </p:spTgt>
                                        </p:tgtEl>
                                        <p:attrNameLst>
                                          <p:attrName>style.visibility</p:attrName>
                                        </p:attrNameLst>
                                      </p:cBhvr>
                                      <p:to>
                                        <p:strVal val="visible"/>
                                      </p:to>
                                    </p:set>
                                    <p:animEffect transition="in" filter="fade">
                                      <p:cBhvr>
                                        <p:cTn id="22" dur="500"/>
                                        <p:tgtEl>
                                          <p:spTgt spid="1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457200" y="274638"/>
            <a:ext cx="8229600" cy="681965"/>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ctr" anchorCtr="0">
            <a:normAutofit/>
          </a:bodyPr>
          <a:lstStyle/>
          <a:p>
            <a:r>
              <a:rPr lang="tr-TR" b="0" dirty="0"/>
              <a:t>Neden acaba?</a:t>
            </a:r>
            <a:endParaRPr dirty="0"/>
          </a:p>
        </p:txBody>
      </p:sp>
      <p:sp>
        <p:nvSpPr>
          <p:cNvPr id="116" name="Google Shape;116;p7"/>
          <p:cNvSpPr txBox="1">
            <a:spLocks noGrp="1"/>
          </p:cNvSpPr>
          <p:nvPr>
            <p:ph type="body" idx="1"/>
          </p:nvPr>
        </p:nvSpPr>
        <p:spPr>
          <a:xfrm>
            <a:off x="457200" y="1111348"/>
            <a:ext cx="8229600" cy="5219114"/>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t" anchorCtr="0">
            <a:normAutofit/>
          </a:bodyPr>
          <a:lstStyle/>
          <a:p>
            <a:pPr marL="114300" indent="0" algn="just">
              <a:buNone/>
            </a:pPr>
            <a:r>
              <a:rPr lang="tr-TR" dirty="0"/>
              <a:t>	</a:t>
            </a:r>
            <a:endParaRPr lang="tr-TR" dirty="0" smtClean="0"/>
          </a:p>
          <a:p>
            <a:pPr marL="114300" indent="0" algn="just">
              <a:buNone/>
            </a:pPr>
            <a:endParaRPr lang="tr-TR" sz="2000" dirty="0"/>
          </a:p>
          <a:p>
            <a:pPr marL="114300" indent="0" algn="just">
              <a:buNone/>
            </a:pPr>
            <a:r>
              <a:rPr lang="tr-TR" sz="2000" dirty="0" smtClean="0"/>
              <a:t>Çocuklarda ve gençlerde teknoloji bağımlılığının temelinde (yalnızlık, iletişimsizlik, dikkat çekme, öz güven eksikliği, ait olma isteği vb.) duygusal ihtiyaçlar yatmaktadır. </a:t>
            </a:r>
            <a:r>
              <a:rPr lang="tr-TR" sz="2000" dirty="0" smtClean="0"/>
              <a:t>Onların bu tür sorunlarını iyi gözlemleyip erken müdahalelerle bağımlılık sürecinin önüne geçilebilir.</a:t>
            </a:r>
            <a:endParaRPr sz="2000" dirty="0"/>
          </a:p>
        </p:txBody>
      </p:sp>
      <p:pic>
        <p:nvPicPr>
          <p:cNvPr id="2" name="Resim 1">
            <a:extLst>
              <a:ext uri="{FF2B5EF4-FFF2-40B4-BE49-F238E27FC236}">
                <a16:creationId xmlns:a16="http://schemas.microsoft.com/office/drawing/2014/main" id="{7927D4EE-00F0-4B7A-992F-FB79A8F39782}"/>
              </a:ext>
            </a:extLst>
          </p:cNvPr>
          <p:cNvPicPr>
            <a:picLocks noChangeAspect="1"/>
          </p:cNvPicPr>
          <p:nvPr/>
        </p:nvPicPr>
        <p:blipFill>
          <a:blip r:embed="rId3"/>
          <a:stretch>
            <a:fillRect/>
          </a:stretch>
        </p:blipFill>
        <p:spPr>
          <a:xfrm>
            <a:off x="6532721" y="3995227"/>
            <a:ext cx="2029820" cy="2248376"/>
          </a:xfrm>
          <a:prstGeom prst="rect">
            <a:avLst/>
          </a:prstGeom>
        </p:spPr>
      </p:pic>
    </p:spTree>
    <p:extLst>
      <p:ext uri="{BB962C8B-B14F-4D97-AF65-F5344CB8AC3E}">
        <p14:creationId xmlns:p14="http://schemas.microsoft.com/office/powerpoint/2010/main" val="355246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bg/>
                                          </p:spTgt>
                                        </p:tgtEl>
                                        <p:attrNameLst>
                                          <p:attrName>style.visibility</p:attrName>
                                        </p:attrNameLst>
                                      </p:cBhvr>
                                      <p:to>
                                        <p:strVal val="visible"/>
                                      </p:to>
                                    </p:set>
                                    <p:animEffect transition="in" filter="fade">
                                      <p:cBhvr>
                                        <p:cTn id="12" dur="500"/>
                                        <p:tgtEl>
                                          <p:spTgt spid="1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
                                            <p:txEl>
                                              <p:pRg st="0" end="0"/>
                                            </p:txEl>
                                          </p:spTgt>
                                        </p:tgtEl>
                                        <p:attrNameLst>
                                          <p:attrName>style.visibility</p:attrName>
                                        </p:attrNameLst>
                                      </p:cBhvr>
                                      <p:to>
                                        <p:strVal val="visible"/>
                                      </p:to>
                                    </p:set>
                                    <p:animEffect transition="in" filter="fade">
                                      <p:cBhvr>
                                        <p:cTn id="17" dur="500"/>
                                        <p:tgtEl>
                                          <p:spTgt spid="1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6">
                                            <p:txEl>
                                              <p:pRg st="2" end="2"/>
                                            </p:txEl>
                                          </p:spTgt>
                                        </p:tgtEl>
                                        <p:attrNameLst>
                                          <p:attrName>style.visibility</p:attrName>
                                        </p:attrNameLst>
                                      </p:cBhvr>
                                      <p:to>
                                        <p:strVal val="visible"/>
                                      </p:to>
                                    </p:set>
                                    <p:animEffect transition="in" filter="fade">
                                      <p:cBhvr>
                                        <p:cTn id="22" dur="500"/>
                                        <p:tgtEl>
                                          <p:spTgt spid="1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457200" y="274638"/>
            <a:ext cx="8229600" cy="1143000"/>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ctr" anchorCtr="0">
            <a:normAutofit/>
          </a:bodyPr>
          <a:lstStyle/>
          <a:p>
            <a:r>
              <a:rPr lang="tr-TR" b="0" dirty="0"/>
              <a:t>İnternet olmasa?</a:t>
            </a:r>
            <a:endParaRPr dirty="0"/>
          </a:p>
        </p:txBody>
      </p:sp>
      <p:sp>
        <p:nvSpPr>
          <p:cNvPr id="116" name="Google Shape;116;p7"/>
          <p:cNvSpPr txBox="1">
            <a:spLocks noGrp="1"/>
          </p:cNvSpPr>
          <p:nvPr>
            <p:ph type="body" idx="1"/>
          </p:nvPr>
        </p:nvSpPr>
        <p:spPr>
          <a:xfrm>
            <a:off x="457200" y="1600200"/>
            <a:ext cx="8229600" cy="4525963"/>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t" anchorCtr="0">
            <a:normAutofit/>
          </a:bodyPr>
          <a:lstStyle/>
          <a:p>
            <a:pPr marL="114300" indent="0" algn="just">
              <a:buNone/>
            </a:pPr>
            <a:r>
              <a:rPr lang="tr-TR" dirty="0"/>
              <a:t>	</a:t>
            </a:r>
            <a:endParaRPr lang="tr-TR" dirty="0" smtClean="0"/>
          </a:p>
          <a:p>
            <a:pPr marL="114300" indent="0" algn="just">
              <a:buNone/>
            </a:pPr>
            <a:endParaRPr lang="tr-TR" sz="2000" dirty="0"/>
          </a:p>
          <a:p>
            <a:pPr marL="114300" indent="0" algn="just">
              <a:buNone/>
            </a:pPr>
            <a:r>
              <a:rPr lang="tr-TR" sz="2000" dirty="0" smtClean="0"/>
              <a:t>Öğrencilerin gerçek hayatta severek yapabilecekleri etkinliklerin olması onların interneti ve teknolojiyi bilinçli ve gerektiğinde kullanmalarını sağlayacaktır. İnternetin yerini alabilecek spor, sanat, sosyal ve kültürel faaliyetler ile hobiler edinmeleri teşvik edilmelidir.</a:t>
            </a:r>
            <a:endParaRPr sz="2000" dirty="0"/>
          </a:p>
        </p:txBody>
      </p:sp>
    </p:spTree>
    <p:extLst>
      <p:ext uri="{BB962C8B-B14F-4D97-AF65-F5344CB8AC3E}">
        <p14:creationId xmlns:p14="http://schemas.microsoft.com/office/powerpoint/2010/main" val="195249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bg/>
                                          </p:spTgt>
                                        </p:tgtEl>
                                        <p:attrNameLst>
                                          <p:attrName>style.visibility</p:attrName>
                                        </p:attrNameLst>
                                      </p:cBhvr>
                                      <p:to>
                                        <p:strVal val="visible"/>
                                      </p:to>
                                    </p:set>
                                    <p:animEffect transition="in" filter="fade">
                                      <p:cBhvr>
                                        <p:cTn id="12" dur="500"/>
                                        <p:tgtEl>
                                          <p:spTgt spid="1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
                                            <p:txEl>
                                              <p:pRg st="0" end="0"/>
                                            </p:txEl>
                                          </p:spTgt>
                                        </p:tgtEl>
                                        <p:attrNameLst>
                                          <p:attrName>style.visibility</p:attrName>
                                        </p:attrNameLst>
                                      </p:cBhvr>
                                      <p:to>
                                        <p:strVal val="visible"/>
                                      </p:to>
                                    </p:set>
                                    <p:animEffect transition="in" filter="fade">
                                      <p:cBhvr>
                                        <p:cTn id="17" dur="500"/>
                                        <p:tgtEl>
                                          <p:spTgt spid="1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6">
                                            <p:txEl>
                                              <p:pRg st="2" end="2"/>
                                            </p:txEl>
                                          </p:spTgt>
                                        </p:tgtEl>
                                        <p:attrNameLst>
                                          <p:attrName>style.visibility</p:attrName>
                                        </p:attrNameLst>
                                      </p:cBhvr>
                                      <p:to>
                                        <p:strVal val="visible"/>
                                      </p:to>
                                    </p:set>
                                    <p:animEffect transition="in" filter="fade">
                                      <p:cBhvr>
                                        <p:cTn id="22" dur="500"/>
                                        <p:tgtEl>
                                          <p:spTgt spid="1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457200" y="274638"/>
            <a:ext cx="8229600" cy="1143000"/>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ctr" anchorCtr="0">
            <a:normAutofit/>
          </a:bodyPr>
          <a:lstStyle/>
          <a:p>
            <a:r>
              <a:rPr lang="tr-TR" b="0" dirty="0"/>
              <a:t>Anne-babalara da destek</a:t>
            </a:r>
            <a:endParaRPr dirty="0"/>
          </a:p>
        </p:txBody>
      </p:sp>
      <p:sp>
        <p:nvSpPr>
          <p:cNvPr id="116" name="Google Shape;116;p7"/>
          <p:cNvSpPr txBox="1">
            <a:spLocks noGrp="1"/>
          </p:cNvSpPr>
          <p:nvPr>
            <p:ph type="body" idx="1"/>
          </p:nvPr>
        </p:nvSpPr>
        <p:spPr>
          <a:xfrm>
            <a:off x="457200" y="1600200"/>
            <a:ext cx="8229600" cy="4525963"/>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t" anchorCtr="0">
            <a:normAutofit/>
          </a:bodyPr>
          <a:lstStyle/>
          <a:p>
            <a:pPr marL="114300" indent="0" algn="just">
              <a:buNone/>
            </a:pPr>
            <a:r>
              <a:rPr lang="tr-TR" dirty="0"/>
              <a:t>	</a:t>
            </a:r>
            <a:endParaRPr lang="tr-TR" dirty="0" smtClean="0"/>
          </a:p>
          <a:p>
            <a:pPr marL="114300" indent="0" algn="just">
              <a:buNone/>
            </a:pPr>
            <a:endParaRPr lang="tr-TR" sz="2000" dirty="0"/>
          </a:p>
          <a:p>
            <a:pPr marL="114300" indent="0" algn="just">
              <a:buNone/>
            </a:pPr>
            <a:r>
              <a:rPr lang="tr-TR" sz="2000" dirty="0" smtClean="0"/>
              <a:t>Okulda </a:t>
            </a:r>
            <a:r>
              <a:rPr lang="tr-TR" sz="2000" dirty="0"/>
              <a:t>kazandığımız başarılar evde paralel uygulamalarla </a:t>
            </a:r>
            <a:r>
              <a:rPr lang="tr-TR" sz="2000" dirty="0" smtClean="0"/>
              <a:t>desteklenmez </a:t>
            </a:r>
            <a:r>
              <a:rPr lang="tr-TR" sz="2000" dirty="0"/>
              <a:t>ise devamlılığı tehlikeye girebilir. Bu sebeple özellikle zorluk yaşayan çocukların anne-babalarına konuyla ilgili farkındalık ve bilgi kazanmalarına yardımcı olmamız yaptığımız çalışmanın etkisini artıracaktır. </a:t>
            </a:r>
            <a:endParaRPr sz="2000" dirty="0"/>
          </a:p>
        </p:txBody>
      </p:sp>
    </p:spTree>
    <p:extLst>
      <p:ext uri="{BB962C8B-B14F-4D97-AF65-F5344CB8AC3E}">
        <p14:creationId xmlns:p14="http://schemas.microsoft.com/office/powerpoint/2010/main" val="351543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bg/>
                                          </p:spTgt>
                                        </p:tgtEl>
                                        <p:attrNameLst>
                                          <p:attrName>style.visibility</p:attrName>
                                        </p:attrNameLst>
                                      </p:cBhvr>
                                      <p:to>
                                        <p:strVal val="visible"/>
                                      </p:to>
                                    </p:set>
                                    <p:animEffect transition="in" filter="fade">
                                      <p:cBhvr>
                                        <p:cTn id="12" dur="500"/>
                                        <p:tgtEl>
                                          <p:spTgt spid="1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
                                            <p:txEl>
                                              <p:pRg st="0" end="0"/>
                                            </p:txEl>
                                          </p:spTgt>
                                        </p:tgtEl>
                                        <p:attrNameLst>
                                          <p:attrName>style.visibility</p:attrName>
                                        </p:attrNameLst>
                                      </p:cBhvr>
                                      <p:to>
                                        <p:strVal val="visible"/>
                                      </p:to>
                                    </p:set>
                                    <p:animEffect transition="in" filter="fade">
                                      <p:cBhvr>
                                        <p:cTn id="17" dur="500"/>
                                        <p:tgtEl>
                                          <p:spTgt spid="1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6">
                                            <p:txEl>
                                              <p:pRg st="2" end="2"/>
                                            </p:txEl>
                                          </p:spTgt>
                                        </p:tgtEl>
                                        <p:attrNameLst>
                                          <p:attrName>style.visibility</p:attrName>
                                        </p:attrNameLst>
                                      </p:cBhvr>
                                      <p:to>
                                        <p:strVal val="visible"/>
                                      </p:to>
                                    </p:set>
                                    <p:animEffect transition="in" filter="fade">
                                      <p:cBhvr>
                                        <p:cTn id="22" dur="500"/>
                                        <p:tgtEl>
                                          <p:spTgt spid="1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457200" y="274638"/>
            <a:ext cx="8229600" cy="1143000"/>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ctr" anchorCtr="0">
            <a:normAutofit/>
          </a:bodyPr>
          <a:lstStyle/>
          <a:p>
            <a:r>
              <a:rPr lang="tr-TR" b="0" dirty="0"/>
              <a:t>Sağlık ve mutlulukla…</a:t>
            </a:r>
            <a:endParaRPr dirty="0"/>
          </a:p>
        </p:txBody>
      </p:sp>
      <p:sp>
        <p:nvSpPr>
          <p:cNvPr id="116" name="Google Shape;116;p7"/>
          <p:cNvSpPr txBox="1">
            <a:spLocks noGrp="1"/>
          </p:cNvSpPr>
          <p:nvPr>
            <p:ph type="body" idx="1"/>
          </p:nvPr>
        </p:nvSpPr>
        <p:spPr>
          <a:xfrm>
            <a:off x="457200" y="1600200"/>
            <a:ext cx="8229600" cy="4525963"/>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t" anchorCtr="0">
            <a:normAutofit/>
          </a:bodyPr>
          <a:lstStyle/>
          <a:p>
            <a:pPr marL="114300" indent="0" algn="just">
              <a:buNone/>
            </a:pPr>
            <a:r>
              <a:rPr lang="tr-TR" dirty="0"/>
              <a:t>	</a:t>
            </a:r>
            <a:endParaRPr lang="tr-TR" dirty="0" smtClean="0"/>
          </a:p>
          <a:p>
            <a:pPr marL="114300" indent="0" algn="just">
              <a:buNone/>
            </a:pPr>
            <a:r>
              <a:rPr lang="tr-TR" sz="2000" dirty="0" smtClean="0"/>
              <a:t>Sağlıklı </a:t>
            </a:r>
            <a:r>
              <a:rPr lang="tr-TR" sz="2000" dirty="0"/>
              <a:t>bir hayat tarzı farkındalığı ve hassasiyetine sahip olmak yanlış ve zararlı </a:t>
            </a:r>
            <a:r>
              <a:rPr lang="sv-SE" sz="2000" dirty="0"/>
              <a:t>kullanımı önlemede en önemli etkenlerden</a:t>
            </a:r>
            <a:r>
              <a:rPr lang="tr-TR" sz="2000" dirty="0"/>
              <a:t> biri olacaktır. Bu sebeple öğrencilerimizin günlük hayatlarında sağlıklı bir gelişim için gerekli olan sağlıklı hayat tarzı konusunda ihtiyaç duydukları farkındalığı ve bilgileri kazanmaları noktasında yardımcı olmamız anahtar çözümlerden biri olacaktır.</a:t>
            </a:r>
            <a:endParaRPr sz="2000" dirty="0"/>
          </a:p>
        </p:txBody>
      </p:sp>
      <p:pic>
        <p:nvPicPr>
          <p:cNvPr id="2" name="Resim 1">
            <a:extLst>
              <a:ext uri="{FF2B5EF4-FFF2-40B4-BE49-F238E27FC236}">
                <a16:creationId xmlns:a16="http://schemas.microsoft.com/office/drawing/2014/main" id="{592A7450-BE05-46F7-BCA0-872CC980FD16}"/>
              </a:ext>
            </a:extLst>
          </p:cNvPr>
          <p:cNvPicPr>
            <a:picLocks noChangeAspect="1"/>
          </p:cNvPicPr>
          <p:nvPr/>
        </p:nvPicPr>
        <p:blipFill>
          <a:blip r:embed="rId3"/>
          <a:stretch>
            <a:fillRect/>
          </a:stretch>
        </p:blipFill>
        <p:spPr>
          <a:xfrm>
            <a:off x="5931243" y="4236744"/>
            <a:ext cx="2652428" cy="1756093"/>
          </a:xfrm>
          <a:prstGeom prst="rect">
            <a:avLst/>
          </a:prstGeom>
        </p:spPr>
      </p:pic>
    </p:spTree>
    <p:extLst>
      <p:ext uri="{BB962C8B-B14F-4D97-AF65-F5344CB8AC3E}">
        <p14:creationId xmlns:p14="http://schemas.microsoft.com/office/powerpoint/2010/main" val="31702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bg/>
                                          </p:spTgt>
                                        </p:tgtEl>
                                        <p:attrNameLst>
                                          <p:attrName>style.visibility</p:attrName>
                                        </p:attrNameLst>
                                      </p:cBhvr>
                                      <p:to>
                                        <p:strVal val="visible"/>
                                      </p:to>
                                    </p:set>
                                    <p:animEffect transition="in" filter="fade">
                                      <p:cBhvr>
                                        <p:cTn id="12" dur="500"/>
                                        <p:tgtEl>
                                          <p:spTgt spid="1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
                                            <p:txEl>
                                              <p:pRg st="0" end="0"/>
                                            </p:txEl>
                                          </p:spTgt>
                                        </p:tgtEl>
                                        <p:attrNameLst>
                                          <p:attrName>style.visibility</p:attrName>
                                        </p:attrNameLst>
                                      </p:cBhvr>
                                      <p:to>
                                        <p:strVal val="visible"/>
                                      </p:to>
                                    </p:set>
                                    <p:animEffect transition="in" filter="fade">
                                      <p:cBhvr>
                                        <p:cTn id="17" dur="500"/>
                                        <p:tgtEl>
                                          <p:spTgt spid="1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6">
                                            <p:txEl>
                                              <p:pRg st="1" end="1"/>
                                            </p:txEl>
                                          </p:spTgt>
                                        </p:tgtEl>
                                        <p:attrNameLst>
                                          <p:attrName>style.visibility</p:attrName>
                                        </p:attrNameLst>
                                      </p:cBhvr>
                                      <p:to>
                                        <p:strVal val="visible"/>
                                      </p:to>
                                    </p:set>
                                    <p:animEffect transition="in" filter="fade">
                                      <p:cBhvr>
                                        <p:cTn id="22" dur="500"/>
                                        <p:tgtEl>
                                          <p:spTgt spid="1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457200" y="274638"/>
            <a:ext cx="8229600" cy="1143000"/>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ctr" anchorCtr="0">
            <a:normAutofit/>
          </a:bodyPr>
          <a:lstStyle/>
          <a:p>
            <a:r>
              <a:rPr lang="tr-TR" b="0" dirty="0"/>
              <a:t>Hayat öğretmeni..</a:t>
            </a:r>
            <a:endParaRPr dirty="0"/>
          </a:p>
        </p:txBody>
      </p:sp>
      <p:sp>
        <p:nvSpPr>
          <p:cNvPr id="116" name="Google Shape;116;p7"/>
          <p:cNvSpPr txBox="1">
            <a:spLocks noGrp="1"/>
          </p:cNvSpPr>
          <p:nvPr>
            <p:ph type="body" idx="1"/>
          </p:nvPr>
        </p:nvSpPr>
        <p:spPr>
          <a:xfrm>
            <a:off x="457200" y="1600200"/>
            <a:ext cx="8229600" cy="4525963"/>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t" anchorCtr="0">
            <a:normAutofit/>
          </a:bodyPr>
          <a:lstStyle/>
          <a:p>
            <a:pPr marL="114300" indent="0" algn="just">
              <a:buNone/>
            </a:pPr>
            <a:r>
              <a:rPr lang="tr-TR" dirty="0"/>
              <a:t>	</a:t>
            </a:r>
            <a:endParaRPr lang="tr-TR" dirty="0" smtClean="0"/>
          </a:p>
          <a:p>
            <a:pPr marL="114300" indent="0" algn="just">
              <a:buNone/>
            </a:pPr>
            <a:endParaRPr lang="tr-TR" sz="2000" dirty="0"/>
          </a:p>
          <a:p>
            <a:pPr marL="114300" indent="0" algn="just">
              <a:buNone/>
            </a:pPr>
            <a:r>
              <a:rPr lang="tr-TR" sz="2000" dirty="0" smtClean="0"/>
              <a:t>Bilgiye </a:t>
            </a:r>
            <a:r>
              <a:rPr lang="tr-TR" sz="2000" dirty="0"/>
              <a:t>ulaşmanın bu kadar kolay olduğu bir çağda öğretmenlerimiz artık sadece bilgi aktaran değil daha çok hayata hazırlayan bir role sahiptirler. Bu noktada öğrencilerimizin yaşam becerilerini kazanmaları konusunda bir gündem belirlememiz ve eğitim sürecimizin içerisine bu gündemi dahil etmemiz oldukça önemlidir.</a:t>
            </a:r>
            <a:r>
              <a:rPr lang="tr-TR" sz="2400" dirty="0"/>
              <a:t>	</a:t>
            </a:r>
            <a:endParaRPr sz="2400" dirty="0"/>
          </a:p>
        </p:txBody>
      </p:sp>
    </p:spTree>
    <p:extLst>
      <p:ext uri="{BB962C8B-B14F-4D97-AF65-F5344CB8AC3E}">
        <p14:creationId xmlns:p14="http://schemas.microsoft.com/office/powerpoint/2010/main" val="5817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bg/>
                                          </p:spTgt>
                                        </p:tgtEl>
                                        <p:attrNameLst>
                                          <p:attrName>style.visibility</p:attrName>
                                        </p:attrNameLst>
                                      </p:cBhvr>
                                      <p:to>
                                        <p:strVal val="visible"/>
                                      </p:to>
                                    </p:set>
                                    <p:animEffect transition="in" filter="fade">
                                      <p:cBhvr>
                                        <p:cTn id="12" dur="500"/>
                                        <p:tgtEl>
                                          <p:spTgt spid="1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
                                            <p:txEl>
                                              <p:pRg st="0" end="0"/>
                                            </p:txEl>
                                          </p:spTgt>
                                        </p:tgtEl>
                                        <p:attrNameLst>
                                          <p:attrName>style.visibility</p:attrName>
                                        </p:attrNameLst>
                                      </p:cBhvr>
                                      <p:to>
                                        <p:strVal val="visible"/>
                                      </p:to>
                                    </p:set>
                                    <p:animEffect transition="in" filter="fade">
                                      <p:cBhvr>
                                        <p:cTn id="17" dur="500"/>
                                        <p:tgtEl>
                                          <p:spTgt spid="1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6">
                                            <p:txEl>
                                              <p:pRg st="2" end="2"/>
                                            </p:txEl>
                                          </p:spTgt>
                                        </p:tgtEl>
                                        <p:attrNameLst>
                                          <p:attrName>style.visibility</p:attrName>
                                        </p:attrNameLst>
                                      </p:cBhvr>
                                      <p:to>
                                        <p:strVal val="visible"/>
                                      </p:to>
                                    </p:set>
                                    <p:animEffect transition="in" filter="fade">
                                      <p:cBhvr>
                                        <p:cTn id="22" dur="500"/>
                                        <p:tgtEl>
                                          <p:spTgt spid="1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457200" y="274638"/>
            <a:ext cx="8229600" cy="639762"/>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ctr" anchorCtr="0">
            <a:normAutofit fontScale="90000"/>
          </a:bodyPr>
          <a:lstStyle/>
          <a:p>
            <a:r>
              <a:rPr lang="tr-TR" b="0" dirty="0"/>
              <a:t>Bireysel hedef</a:t>
            </a:r>
            <a:endParaRPr dirty="0"/>
          </a:p>
        </p:txBody>
      </p:sp>
      <p:sp>
        <p:nvSpPr>
          <p:cNvPr id="116" name="Google Shape;116;p7"/>
          <p:cNvSpPr txBox="1">
            <a:spLocks noGrp="1"/>
          </p:cNvSpPr>
          <p:nvPr>
            <p:ph type="body" idx="1"/>
          </p:nvPr>
        </p:nvSpPr>
        <p:spPr>
          <a:xfrm>
            <a:off x="457200" y="1083212"/>
            <a:ext cx="8229600" cy="5042951"/>
          </a:xfrm>
          <a:prstGeom prst="rect">
            <a:avLst/>
          </a:prstGeom>
          <a:noFill/>
          <a:ln w="9525" cap="flat" cmpd="sng">
            <a:solidFill>
              <a:srgbClr val="DD7E6B"/>
            </a:solidFill>
            <a:prstDash val="solid"/>
            <a:round/>
            <a:headEnd type="none" w="sm" len="sm"/>
            <a:tailEnd type="none" w="sm" len="sm"/>
          </a:ln>
        </p:spPr>
        <p:txBody>
          <a:bodyPr spcFirstLastPara="1" wrap="square" lIns="91425" tIns="45700" rIns="91425" bIns="45700" anchor="t" anchorCtr="0">
            <a:normAutofit/>
          </a:bodyPr>
          <a:lstStyle/>
          <a:p>
            <a:pPr marL="114300" indent="0" algn="just">
              <a:buNone/>
            </a:pPr>
            <a:r>
              <a:rPr lang="tr-TR" dirty="0"/>
              <a:t>	</a:t>
            </a:r>
            <a:endParaRPr lang="tr-TR" dirty="0" smtClean="0"/>
          </a:p>
          <a:p>
            <a:pPr marL="114300" indent="0" algn="just">
              <a:buNone/>
            </a:pPr>
            <a:endParaRPr lang="tr-TR" sz="2000" dirty="0" smtClean="0"/>
          </a:p>
          <a:p>
            <a:pPr marL="114300" indent="0" algn="just">
              <a:buNone/>
            </a:pPr>
            <a:r>
              <a:rPr lang="tr-TR" sz="2000" dirty="0" smtClean="0"/>
              <a:t>Öğrencilerin, yetenek ve ilgileri </a:t>
            </a:r>
            <a:r>
              <a:rPr lang="tr-TR" sz="2000" dirty="0"/>
              <a:t>doğrultusunda gerçekçi hedefler </a:t>
            </a:r>
            <a:r>
              <a:rPr lang="tr-TR" sz="2000" dirty="0" smtClean="0"/>
              <a:t>belirlemesine yardımcı olup, bu hedeflerini gerçekleştirmelerinde onlara rehberlik etmek.</a:t>
            </a:r>
            <a:endParaRPr sz="2000" dirty="0"/>
          </a:p>
        </p:txBody>
      </p:sp>
      <p:pic>
        <p:nvPicPr>
          <p:cNvPr id="2" name="Resim 1">
            <a:extLst>
              <a:ext uri="{FF2B5EF4-FFF2-40B4-BE49-F238E27FC236}">
                <a16:creationId xmlns:a16="http://schemas.microsoft.com/office/drawing/2014/main" id="{CA7FFEF7-A7BC-4C2D-BF4A-F1853F39C3C8}"/>
              </a:ext>
            </a:extLst>
          </p:cNvPr>
          <p:cNvPicPr>
            <a:picLocks noChangeAspect="1"/>
          </p:cNvPicPr>
          <p:nvPr/>
        </p:nvPicPr>
        <p:blipFill>
          <a:blip r:embed="rId3"/>
          <a:stretch>
            <a:fillRect/>
          </a:stretch>
        </p:blipFill>
        <p:spPr>
          <a:xfrm>
            <a:off x="5488323" y="3225114"/>
            <a:ext cx="2877239" cy="2653976"/>
          </a:xfrm>
          <a:prstGeom prst="rect">
            <a:avLst/>
          </a:prstGeom>
        </p:spPr>
      </p:pic>
    </p:spTree>
    <p:extLst>
      <p:ext uri="{BB962C8B-B14F-4D97-AF65-F5344CB8AC3E}">
        <p14:creationId xmlns:p14="http://schemas.microsoft.com/office/powerpoint/2010/main" val="253507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bg/>
                                          </p:spTgt>
                                        </p:tgtEl>
                                        <p:attrNameLst>
                                          <p:attrName>style.visibility</p:attrName>
                                        </p:attrNameLst>
                                      </p:cBhvr>
                                      <p:to>
                                        <p:strVal val="visible"/>
                                      </p:to>
                                    </p:set>
                                    <p:animEffect transition="in" filter="fade">
                                      <p:cBhvr>
                                        <p:cTn id="12" dur="500"/>
                                        <p:tgtEl>
                                          <p:spTgt spid="1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
                                            <p:txEl>
                                              <p:pRg st="0" end="0"/>
                                            </p:txEl>
                                          </p:spTgt>
                                        </p:tgtEl>
                                        <p:attrNameLst>
                                          <p:attrName>style.visibility</p:attrName>
                                        </p:attrNameLst>
                                      </p:cBhvr>
                                      <p:to>
                                        <p:strVal val="visible"/>
                                      </p:to>
                                    </p:set>
                                    <p:animEffect transition="in" filter="fade">
                                      <p:cBhvr>
                                        <p:cTn id="17" dur="500"/>
                                        <p:tgtEl>
                                          <p:spTgt spid="1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6">
                                            <p:txEl>
                                              <p:pRg st="2" end="2"/>
                                            </p:txEl>
                                          </p:spTgt>
                                        </p:tgtEl>
                                        <p:attrNameLst>
                                          <p:attrName>style.visibility</p:attrName>
                                        </p:attrNameLst>
                                      </p:cBhvr>
                                      <p:to>
                                        <p:strVal val="visible"/>
                                      </p:to>
                                    </p:set>
                                    <p:animEffect transition="in" filter="fade">
                                      <p:cBhvr>
                                        <p:cTn id="22" dur="500"/>
                                        <p:tgtEl>
                                          <p:spTgt spid="1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title"/>
          </p:nvPr>
        </p:nvSpPr>
        <p:spPr>
          <a:xfrm>
            <a:off x="457200" y="274638"/>
            <a:ext cx="8229600" cy="1143000"/>
          </a:xfrm>
          <a:prstGeom prst="rect">
            <a:avLst/>
          </a:prstGeom>
          <a:noFill/>
          <a:ln w="9525" cap="flat" cmpd="sng">
            <a:solidFill>
              <a:srgbClr val="A4C2F4"/>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Teknoloji deyince aklınıza ne gelmektedir?</a:t>
            </a:r>
            <a:endParaRPr/>
          </a:p>
        </p:txBody>
      </p:sp>
      <p:sp>
        <p:nvSpPr>
          <p:cNvPr id="78" name="Google Shape;78;p2"/>
          <p:cNvSpPr txBox="1">
            <a:spLocks noGrp="1"/>
          </p:cNvSpPr>
          <p:nvPr>
            <p:ph type="body" idx="1"/>
          </p:nvPr>
        </p:nvSpPr>
        <p:spPr>
          <a:xfrm>
            <a:off x="457200" y="1600200"/>
            <a:ext cx="8229600" cy="4525963"/>
          </a:xfrm>
          <a:prstGeom prst="rect">
            <a:avLst/>
          </a:prstGeom>
          <a:noFill/>
          <a:ln w="9525" cap="flat" cmpd="sng">
            <a:solidFill>
              <a:srgbClr val="76A5AF"/>
            </a:solidFill>
            <a:prstDash val="solid"/>
            <a:round/>
            <a:headEnd type="none" w="sm" len="sm"/>
            <a:tailEnd type="none" w="sm" len="sm"/>
          </a:ln>
        </p:spPr>
        <p:txBody>
          <a:bodyPr spcFirstLastPara="1" wrap="square" lIns="91425" tIns="45700" rIns="91425" bIns="45700" anchor="t" anchorCtr="0">
            <a:normAutofit/>
          </a:bodyPr>
          <a:lstStyle/>
          <a:p>
            <a:pPr marL="342900" lvl="0" indent="-368300" algn="just" rtl="0">
              <a:spcBef>
                <a:spcPts val="0"/>
              </a:spcBef>
              <a:spcAft>
                <a:spcPts val="0"/>
              </a:spcAft>
              <a:buClr>
                <a:schemeClr val="dk1"/>
              </a:buClr>
              <a:buSzPts val="3600"/>
              <a:buChar char="●"/>
            </a:pPr>
            <a:r>
              <a:rPr lang="tr-TR" sz="2200"/>
              <a:t>Teknoloji insanların ihtiyaç ve isteklerini karşılamak üzere hedefe ulaşmak için kullanılan çevreyi geliştiren, değiştiren ve hatta dönüştüren bilgi, beceri, yöntem ve süreçlerinin tamamı olarak tanımlanıyor. İnsanlar teknolojiyi mal veya hizmet üretmek, bilgiye ulaşmak ve kullanmak gibi amaçlar için kullanmaktadır. </a:t>
            </a:r>
            <a:endParaRPr sz="2200"/>
          </a:p>
          <a:p>
            <a:pPr marL="0" lvl="0" indent="0" algn="just" rtl="0">
              <a:spcBef>
                <a:spcPts val="640"/>
              </a:spcBef>
              <a:spcAft>
                <a:spcPts val="1200"/>
              </a:spcAft>
              <a:buClr>
                <a:schemeClr val="dk1"/>
              </a:buClr>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8">
                                            <p:bg/>
                                          </p:spTgt>
                                        </p:tgtEl>
                                        <p:attrNameLst>
                                          <p:attrName>style.visibility</p:attrName>
                                        </p:attrNameLst>
                                      </p:cBhvr>
                                      <p:to>
                                        <p:strVal val="visible"/>
                                      </p:to>
                                    </p:set>
                                    <p:animEffect transition="in" filter="fade">
                                      <p:cBhvr>
                                        <p:cTn id="11" dur="500"/>
                                        <p:tgtEl>
                                          <p:spTgt spid="78">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8">
                                            <p:txEl>
                                              <p:pRg st="0" end="0"/>
                                            </p:txEl>
                                          </p:spTgt>
                                        </p:tgtEl>
                                        <p:attrNameLst>
                                          <p:attrName>style.visibility</p:attrName>
                                        </p:attrNameLst>
                                      </p:cBhvr>
                                      <p:to>
                                        <p:strVal val="visible"/>
                                      </p:to>
                                    </p:set>
                                    <p:animEffect transition="in" filter="fade">
                                      <p:cBhvr>
                                        <p:cTn id="16"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f31030598f_0_383"/>
          <p:cNvSpPr txBox="1">
            <a:spLocks noGrp="1"/>
          </p:cNvSpPr>
          <p:nvPr>
            <p:ph type="title"/>
          </p:nvPr>
        </p:nvSpPr>
        <p:spPr>
          <a:xfrm>
            <a:off x="457200" y="274638"/>
            <a:ext cx="8229600" cy="1143000"/>
          </a:xfrm>
          <a:prstGeom prst="rect">
            <a:avLst/>
          </a:pr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b="1"/>
              <a:t>İnternette hiç bu siteleri denediniz mi?</a:t>
            </a:r>
            <a:endParaRPr/>
          </a:p>
        </p:txBody>
      </p:sp>
      <p:sp>
        <p:nvSpPr>
          <p:cNvPr id="122" name="Google Shape;122;gf31030598f_0_383"/>
          <p:cNvSpPr txBox="1">
            <a:spLocks noGrp="1"/>
          </p:cNvSpPr>
          <p:nvPr>
            <p:ph type="body" idx="1"/>
          </p:nvPr>
        </p:nvSpPr>
        <p:spPr>
          <a:xfrm>
            <a:off x="457200" y="1600200"/>
            <a:ext cx="8229600" cy="4526100"/>
          </a:xfrm>
          <a:prstGeom prst="rect">
            <a:avLst/>
          </a:prstGeom>
          <a:noFill/>
          <a:ln w="9525" cap="flat" cmpd="sng">
            <a:solidFill>
              <a:schemeClr val="accent3"/>
            </a:solidFill>
            <a:prstDash val="solid"/>
            <a:round/>
            <a:headEnd type="none" w="sm" len="sm"/>
            <a:tailEnd type="none" w="sm" len="sm"/>
          </a:ln>
        </p:spPr>
        <p:txBody>
          <a:bodyPr spcFirstLastPara="1" wrap="square" lIns="91425" tIns="45700" rIns="91425" bIns="45700" anchor="t" anchorCtr="0">
            <a:normAutofit/>
          </a:bodyPr>
          <a:lstStyle/>
          <a:p>
            <a:pPr marL="342900" lvl="0" indent="-434340" algn="l" rtl="0">
              <a:spcBef>
                <a:spcPts val="0"/>
              </a:spcBef>
              <a:spcAft>
                <a:spcPts val="0"/>
              </a:spcAft>
              <a:buClr>
                <a:schemeClr val="dk1"/>
              </a:buClr>
              <a:buSzPts val="3200"/>
              <a:buChar char="●"/>
            </a:pPr>
            <a:r>
              <a:rPr lang="tr-TR" b="1" u="sng" dirty="0">
                <a:solidFill>
                  <a:schemeClr val="hlink"/>
                </a:solidFill>
                <a:hlinkClick r:id="rId3"/>
              </a:rPr>
              <a:t>https://www.anitkabir.tsk.tr</a:t>
            </a:r>
            <a:r>
              <a:rPr lang="tr-TR" dirty="0"/>
              <a:t> (</a:t>
            </a:r>
            <a:r>
              <a:rPr lang="tr-TR" dirty="0" err="1"/>
              <a:t>Anıtkabiri</a:t>
            </a:r>
            <a:r>
              <a:rPr lang="tr-TR" dirty="0"/>
              <a:t> online gezebilirsiniz)</a:t>
            </a:r>
            <a:endParaRPr dirty="0"/>
          </a:p>
          <a:p>
            <a:pPr marL="342900" lvl="0" indent="-434340" algn="l" rtl="0">
              <a:spcBef>
                <a:spcPts val="352"/>
              </a:spcBef>
              <a:spcAft>
                <a:spcPts val="0"/>
              </a:spcAft>
              <a:buClr>
                <a:schemeClr val="dk1"/>
              </a:buClr>
              <a:buSzPts val="3200"/>
              <a:buChar char="●"/>
            </a:pPr>
            <a:r>
              <a:rPr lang="tr-TR" b="1" u="sng" dirty="0">
                <a:solidFill>
                  <a:schemeClr val="hlink"/>
                </a:solidFill>
                <a:hlinkClick r:id="rId4"/>
              </a:rPr>
              <a:t>https://www.museodelprado.es</a:t>
            </a:r>
            <a:r>
              <a:rPr lang="tr-TR" dirty="0"/>
              <a:t> (Dünyanın en büyük ikinci müzesini gezebilirsiniz)</a:t>
            </a:r>
            <a:endParaRPr dirty="0"/>
          </a:p>
          <a:p>
            <a:pPr marL="342900" lvl="0" indent="-434340" algn="l" rtl="0">
              <a:spcBef>
                <a:spcPts val="352"/>
              </a:spcBef>
              <a:spcAft>
                <a:spcPts val="0"/>
              </a:spcAft>
              <a:buClr>
                <a:schemeClr val="dk1"/>
              </a:buClr>
              <a:buSzPts val="3200"/>
              <a:buChar char="●"/>
            </a:pPr>
            <a:r>
              <a:rPr lang="tr-TR" b="1" u="sng" dirty="0">
                <a:solidFill>
                  <a:schemeClr val="hlink"/>
                </a:solidFill>
                <a:hlinkClick r:id="rId5"/>
              </a:rPr>
              <a:t>https://www.udemy.com</a:t>
            </a:r>
            <a:r>
              <a:rPr lang="tr-TR" dirty="0"/>
              <a:t> (birçok konuda online eğitim ve sertifika programı)</a:t>
            </a:r>
            <a:endParaRPr dirty="0"/>
          </a:p>
          <a:p>
            <a:pPr marL="342900" lvl="0" indent="-434340" algn="l" rtl="0">
              <a:spcBef>
                <a:spcPts val="352"/>
              </a:spcBef>
              <a:spcAft>
                <a:spcPts val="0"/>
              </a:spcAft>
              <a:buClr>
                <a:schemeClr val="dk1"/>
              </a:buClr>
              <a:buSzPts val="3200"/>
              <a:buChar char="●"/>
            </a:pPr>
            <a:r>
              <a:rPr lang="tr-TR" b="1" u="sng" dirty="0">
                <a:solidFill>
                  <a:schemeClr val="hlink"/>
                </a:solidFill>
                <a:hlinkClick r:id="rId6"/>
              </a:rPr>
              <a:t>https://bilgeis.net</a:t>
            </a:r>
            <a:r>
              <a:rPr lang="tr-TR" dirty="0"/>
              <a:t> (ODTÜ hocalarından kodlama, yazılım ve teknoloji konusunda tamamen ücretsiz eğitim alıp ODTÜ sertifikasına sahip olabilirsiniz)</a:t>
            </a:r>
          </a:p>
          <a:p>
            <a:pPr marL="342900" lvl="0" indent="-434340">
              <a:spcBef>
                <a:spcPts val="352"/>
              </a:spcBef>
              <a:buSzPts val="3200"/>
            </a:pPr>
            <a:r>
              <a:rPr lang="tr-TR" dirty="0">
                <a:hlinkClick r:id="rId7"/>
              </a:rPr>
              <a:t>https://www.eba.gov.tr</a:t>
            </a:r>
            <a:r>
              <a:rPr lang="tr-TR" dirty="0"/>
              <a:t> (Her eğitim kademesi için zengin içerikler mevcuttur)</a:t>
            </a:r>
            <a:endParaRPr dirty="0"/>
          </a:p>
          <a:p>
            <a:pPr marL="342900" lvl="0" indent="-231140" algn="l" rtl="0">
              <a:spcBef>
                <a:spcPts val="352"/>
              </a:spcBef>
              <a:spcAft>
                <a:spcPts val="1200"/>
              </a:spcAft>
              <a:buClr>
                <a:schemeClr val="dk1"/>
              </a:buClr>
              <a:buSzPts val="32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arn(inVertical)">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
                                            <p:bg/>
                                          </p:spTgt>
                                        </p:tgtEl>
                                        <p:attrNameLst>
                                          <p:attrName>style.visibility</p:attrName>
                                        </p:attrNameLst>
                                      </p:cBhvr>
                                      <p:to>
                                        <p:strVal val="visible"/>
                                      </p:to>
                                    </p:set>
                                    <p:animEffect transition="in" filter="wipe(down)">
                                      <p:cBhvr>
                                        <p:cTn id="12" dur="500"/>
                                        <p:tgtEl>
                                          <p:spTgt spid="1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
                                            <p:txEl>
                                              <p:pRg st="0" end="0"/>
                                            </p:txEl>
                                          </p:spTgt>
                                        </p:tgtEl>
                                        <p:attrNameLst>
                                          <p:attrName>style.visibility</p:attrName>
                                        </p:attrNameLst>
                                      </p:cBhvr>
                                      <p:to>
                                        <p:strVal val="visible"/>
                                      </p:to>
                                    </p:set>
                                    <p:animEffect transition="in" filter="wipe(down)">
                                      <p:cBhvr>
                                        <p:cTn id="17" dur="500"/>
                                        <p:tgtEl>
                                          <p:spTgt spid="1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
                                            <p:txEl>
                                              <p:pRg st="1" end="1"/>
                                            </p:txEl>
                                          </p:spTgt>
                                        </p:tgtEl>
                                        <p:attrNameLst>
                                          <p:attrName>style.visibility</p:attrName>
                                        </p:attrNameLst>
                                      </p:cBhvr>
                                      <p:to>
                                        <p:strVal val="visible"/>
                                      </p:to>
                                    </p:set>
                                    <p:animEffect transition="in" filter="wipe(down)">
                                      <p:cBhvr>
                                        <p:cTn id="22" dur="500"/>
                                        <p:tgtEl>
                                          <p:spTgt spid="1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
                                            <p:txEl>
                                              <p:pRg st="2" end="2"/>
                                            </p:txEl>
                                          </p:spTgt>
                                        </p:tgtEl>
                                        <p:attrNameLst>
                                          <p:attrName>style.visibility</p:attrName>
                                        </p:attrNameLst>
                                      </p:cBhvr>
                                      <p:to>
                                        <p:strVal val="visible"/>
                                      </p:to>
                                    </p:set>
                                    <p:animEffect transition="in" filter="wipe(down)">
                                      <p:cBhvr>
                                        <p:cTn id="27" dur="500"/>
                                        <p:tgtEl>
                                          <p:spTgt spid="1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2">
                                            <p:txEl>
                                              <p:pRg st="3" end="3"/>
                                            </p:txEl>
                                          </p:spTgt>
                                        </p:tgtEl>
                                        <p:attrNameLst>
                                          <p:attrName>style.visibility</p:attrName>
                                        </p:attrNameLst>
                                      </p:cBhvr>
                                      <p:to>
                                        <p:strVal val="visible"/>
                                      </p:to>
                                    </p:set>
                                    <p:animEffect transition="in" filter="wipe(down)">
                                      <p:cBhvr>
                                        <p:cTn id="32" dur="500"/>
                                        <p:tgtEl>
                                          <p:spTgt spid="1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2">
                                            <p:txEl>
                                              <p:pRg st="4" end="4"/>
                                            </p:txEl>
                                          </p:spTgt>
                                        </p:tgtEl>
                                        <p:attrNameLst>
                                          <p:attrName>style.visibility</p:attrName>
                                        </p:attrNameLst>
                                      </p:cBhvr>
                                      <p:to>
                                        <p:strVal val="visible"/>
                                      </p:to>
                                    </p:set>
                                    <p:animEffect transition="in" filter="wipe(down)">
                                      <p:cBhvr>
                                        <p:cTn id="37" dur="500"/>
                                        <p:tgtEl>
                                          <p:spTgt spid="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457200" y="274638"/>
            <a:ext cx="8229600" cy="1143000"/>
          </a:xfrm>
          <a:prstGeom prst="rect">
            <a:avLst/>
          </a:pr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b="1"/>
              <a:t>İnternette hiç bu siteleri denediniz mi?</a:t>
            </a:r>
            <a:endParaRPr/>
          </a:p>
        </p:txBody>
      </p:sp>
      <p:sp>
        <p:nvSpPr>
          <p:cNvPr id="128" name="Google Shape;128;p8"/>
          <p:cNvSpPr txBox="1">
            <a:spLocks noGrp="1"/>
          </p:cNvSpPr>
          <p:nvPr>
            <p:ph type="body" idx="1"/>
          </p:nvPr>
        </p:nvSpPr>
        <p:spPr>
          <a:xfrm>
            <a:off x="457200" y="1600200"/>
            <a:ext cx="8229600" cy="4525963"/>
          </a:xfrm>
          <a:prstGeom prst="rect">
            <a:avLst/>
          </a:prstGeom>
          <a:noFill/>
          <a:ln w="9525" cap="flat" cmpd="sng">
            <a:solidFill>
              <a:schemeClr val="accent3"/>
            </a:solidFill>
            <a:prstDash val="solid"/>
            <a:round/>
            <a:headEnd type="none" w="sm" len="sm"/>
            <a:tailEnd type="none" w="sm" len="sm"/>
          </a:ln>
        </p:spPr>
        <p:txBody>
          <a:bodyPr spcFirstLastPara="1" wrap="square" lIns="91425" tIns="45700" rIns="91425" bIns="45700" anchor="t" anchorCtr="0">
            <a:normAutofit/>
          </a:bodyPr>
          <a:lstStyle/>
          <a:p>
            <a:pPr marL="342900" lvl="0" indent="-434340" algn="l" rtl="0">
              <a:spcBef>
                <a:spcPts val="352"/>
              </a:spcBef>
              <a:spcAft>
                <a:spcPts val="0"/>
              </a:spcAft>
              <a:buClr>
                <a:schemeClr val="dk1"/>
              </a:buClr>
              <a:buSzPts val="3200"/>
              <a:buChar char="●"/>
            </a:pPr>
            <a:r>
              <a:rPr lang="tr-TR" b="1" u="sng" dirty="0">
                <a:solidFill>
                  <a:schemeClr val="hlink"/>
                </a:solidFill>
                <a:hlinkClick r:id="rId3"/>
              </a:rPr>
              <a:t>https://www.storytel.com/tr/tr/</a:t>
            </a:r>
            <a:r>
              <a:rPr lang="tr-TR" dirty="0"/>
              <a:t> (Ünlülerin sesinden sesli kitap dinleyebilirsiniz)</a:t>
            </a:r>
            <a:endParaRPr dirty="0"/>
          </a:p>
          <a:p>
            <a:pPr marL="342900" lvl="0" indent="-434340" algn="l" rtl="0">
              <a:spcBef>
                <a:spcPts val="352"/>
              </a:spcBef>
              <a:spcAft>
                <a:spcPts val="0"/>
              </a:spcAft>
              <a:buClr>
                <a:schemeClr val="dk1"/>
              </a:buClr>
              <a:buSzPts val="3200"/>
              <a:buChar char="●"/>
            </a:pPr>
            <a:r>
              <a:rPr lang="tr-TR" b="1" u="sng" dirty="0">
                <a:solidFill>
                  <a:schemeClr val="hlink"/>
                </a:solidFill>
                <a:hlinkClick r:id="rId4"/>
              </a:rPr>
              <a:t>https://www.youtube.com/channel/UCt2bu0B4TuBcnoK8AcQQNBw</a:t>
            </a:r>
            <a:r>
              <a:rPr lang="tr-TR" dirty="0"/>
              <a:t> (Kültür ve Turizm Bakanlığının Youtube sayfasından ücretsiz konser dinleyebilir, tiyatro seyredebilirsiniz.)</a:t>
            </a:r>
            <a:endParaRPr dirty="0"/>
          </a:p>
          <a:p>
            <a:pPr marL="342900" lvl="0" indent="-434340" algn="l" rtl="0">
              <a:spcBef>
                <a:spcPts val="352"/>
              </a:spcBef>
              <a:spcAft>
                <a:spcPts val="0"/>
              </a:spcAft>
              <a:buClr>
                <a:schemeClr val="dk1"/>
              </a:buClr>
              <a:buSzPts val="3200"/>
              <a:buChar char="●"/>
            </a:pPr>
            <a:r>
              <a:rPr lang="tr-TR" u="sng" dirty="0">
                <a:solidFill>
                  <a:schemeClr val="hlink"/>
                </a:solidFill>
                <a:hlinkClick r:id="rId5"/>
              </a:rPr>
              <a:t>https://tr.duolingo.com</a:t>
            </a:r>
            <a:r>
              <a:rPr lang="tr-TR" dirty="0"/>
              <a:t> (Yabancı dili pratik ve eğlenceli bir uygulama ile öğrenebilirsiniz)</a:t>
            </a:r>
          </a:p>
          <a:p>
            <a:pPr marL="342900" lvl="0" indent="-434340" algn="l" rtl="0">
              <a:spcBef>
                <a:spcPts val="352"/>
              </a:spcBef>
              <a:spcAft>
                <a:spcPts val="0"/>
              </a:spcAft>
              <a:buClr>
                <a:schemeClr val="dk1"/>
              </a:buClr>
              <a:buSzPts val="3200"/>
              <a:buChar char="●"/>
            </a:pPr>
            <a:r>
              <a:rPr lang="tr-TR" b="1" u="sng" dirty="0">
                <a:solidFill>
                  <a:schemeClr val="tx1">
                    <a:lumMod val="50000"/>
                  </a:schemeClr>
                </a:solidFill>
              </a:rPr>
              <a:t>https://easystoriesinenglish.com </a:t>
            </a:r>
            <a:r>
              <a:rPr lang="tr-TR" dirty="0"/>
              <a:t>( İngilizce hikaye dinleyebilirsiniz)</a:t>
            </a:r>
          </a:p>
          <a:p>
            <a:pPr marL="342900" lvl="0" indent="-434340">
              <a:spcBef>
                <a:spcPts val="352"/>
              </a:spcBef>
              <a:buSzPts val="3200"/>
            </a:pPr>
            <a:endParaRPr dirty="0"/>
          </a:p>
          <a:p>
            <a:pPr marL="342900" lvl="0" indent="-434340" algn="l" rtl="0">
              <a:spcBef>
                <a:spcPts val="352"/>
              </a:spcBef>
              <a:spcAft>
                <a:spcPts val="0"/>
              </a:spcAft>
              <a:buClr>
                <a:schemeClr val="dk1"/>
              </a:buClr>
              <a:buSzPts val="3200"/>
              <a:buChar char="●"/>
            </a:pPr>
            <a:r>
              <a:rPr lang="tr-TR" dirty="0"/>
              <a:t>Sizin kullandığınız faydalı başka siteler var mı?</a:t>
            </a:r>
            <a:endParaRPr dirty="0"/>
          </a:p>
          <a:p>
            <a:pPr marL="342900" lvl="0" indent="-231140" algn="l" rtl="0">
              <a:spcBef>
                <a:spcPts val="352"/>
              </a:spcBef>
              <a:spcAft>
                <a:spcPts val="1200"/>
              </a:spcAft>
              <a:buClr>
                <a:schemeClr val="dk1"/>
              </a:buClr>
              <a:buSzPts val="32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8">
                                            <p:bg/>
                                          </p:spTgt>
                                        </p:tgtEl>
                                        <p:attrNameLst>
                                          <p:attrName>style.visibility</p:attrName>
                                        </p:attrNameLst>
                                      </p:cBhvr>
                                      <p:to>
                                        <p:strVal val="visible"/>
                                      </p:to>
                                    </p:set>
                                    <p:animEffect transition="in" filter="barn(inVertical)">
                                      <p:cBhvr>
                                        <p:cTn id="12" dur="500"/>
                                        <p:tgtEl>
                                          <p:spTgt spid="12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8">
                                            <p:txEl>
                                              <p:pRg st="0" end="0"/>
                                            </p:txEl>
                                          </p:spTgt>
                                        </p:tgtEl>
                                        <p:attrNameLst>
                                          <p:attrName>style.visibility</p:attrName>
                                        </p:attrNameLst>
                                      </p:cBhvr>
                                      <p:to>
                                        <p:strVal val="visible"/>
                                      </p:to>
                                    </p:set>
                                    <p:animEffect transition="in" filter="barn(inVertical)">
                                      <p:cBhvr>
                                        <p:cTn id="17" dur="500"/>
                                        <p:tgtEl>
                                          <p:spTgt spid="1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8">
                                            <p:txEl>
                                              <p:pRg st="1" end="1"/>
                                            </p:txEl>
                                          </p:spTgt>
                                        </p:tgtEl>
                                        <p:attrNameLst>
                                          <p:attrName>style.visibility</p:attrName>
                                        </p:attrNameLst>
                                      </p:cBhvr>
                                      <p:to>
                                        <p:strVal val="visible"/>
                                      </p:to>
                                    </p:set>
                                    <p:animEffect transition="in" filter="barn(inVertical)">
                                      <p:cBhvr>
                                        <p:cTn id="22" dur="500"/>
                                        <p:tgtEl>
                                          <p:spTgt spid="12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8">
                                            <p:txEl>
                                              <p:pRg st="2" end="2"/>
                                            </p:txEl>
                                          </p:spTgt>
                                        </p:tgtEl>
                                        <p:attrNameLst>
                                          <p:attrName>style.visibility</p:attrName>
                                        </p:attrNameLst>
                                      </p:cBhvr>
                                      <p:to>
                                        <p:strVal val="visible"/>
                                      </p:to>
                                    </p:set>
                                    <p:animEffect transition="in" filter="barn(inVertical)">
                                      <p:cBhvr>
                                        <p:cTn id="27" dur="500"/>
                                        <p:tgtEl>
                                          <p:spTgt spid="12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8">
                                            <p:txEl>
                                              <p:pRg st="3" end="3"/>
                                            </p:txEl>
                                          </p:spTgt>
                                        </p:tgtEl>
                                        <p:attrNameLst>
                                          <p:attrName>style.visibility</p:attrName>
                                        </p:attrNameLst>
                                      </p:cBhvr>
                                      <p:to>
                                        <p:strVal val="visible"/>
                                      </p:to>
                                    </p:set>
                                    <p:animEffect transition="in" filter="barn(inVertical)">
                                      <p:cBhvr>
                                        <p:cTn id="32" dur="500"/>
                                        <p:tgtEl>
                                          <p:spTgt spid="12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8">
                                            <p:txEl>
                                              <p:pRg st="5" end="5"/>
                                            </p:txEl>
                                          </p:spTgt>
                                        </p:tgtEl>
                                        <p:attrNameLst>
                                          <p:attrName>style.visibility</p:attrName>
                                        </p:attrNameLst>
                                      </p:cBhvr>
                                      <p:to>
                                        <p:strVal val="visible"/>
                                      </p:to>
                                    </p:set>
                                    <p:animEffect transition="in" filter="barn(inVertical)">
                                      <p:cBhvr>
                                        <p:cTn id="37" dur="500"/>
                                        <p:tgtEl>
                                          <p:spTgt spid="1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C03D8D2-7A53-4FB2-B38D-C90BE83B6656}"/>
              </a:ext>
            </a:extLst>
          </p:cNvPr>
          <p:cNvSpPr/>
          <p:nvPr/>
        </p:nvSpPr>
        <p:spPr>
          <a:xfrm>
            <a:off x="548640" y="407963"/>
            <a:ext cx="2222695" cy="15696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chemeClr val="bg2">
                    <a:lumMod val="50000"/>
                  </a:schemeClr>
                </a:solidFill>
              </a:rPr>
              <a:t>MATEMATİK DERSİ İLE İLGİLİ WEB SİTELERİ</a:t>
            </a:r>
          </a:p>
        </p:txBody>
      </p:sp>
      <p:sp>
        <p:nvSpPr>
          <p:cNvPr id="5" name="Ok: Sağ 4">
            <a:extLst>
              <a:ext uri="{FF2B5EF4-FFF2-40B4-BE49-F238E27FC236}">
                <a16:creationId xmlns:a16="http://schemas.microsoft.com/office/drawing/2014/main" id="{7108DA1D-57C6-4AE7-8E84-DB3480C2C898}"/>
              </a:ext>
            </a:extLst>
          </p:cNvPr>
          <p:cNvSpPr/>
          <p:nvPr/>
        </p:nvSpPr>
        <p:spPr>
          <a:xfrm>
            <a:off x="2996418" y="1115420"/>
            <a:ext cx="984738" cy="37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99BA4545-114B-4AE7-B57E-0FA0BF664A8C}"/>
              </a:ext>
            </a:extLst>
          </p:cNvPr>
          <p:cNvSpPr txBox="1"/>
          <p:nvPr/>
        </p:nvSpPr>
        <p:spPr>
          <a:xfrm>
            <a:off x="4206240" y="407963"/>
            <a:ext cx="3896751" cy="1569660"/>
          </a:xfrm>
          <a:prstGeom prst="rect">
            <a:avLst/>
          </a:prstGeom>
          <a:noFill/>
        </p:spPr>
        <p:txBody>
          <a:bodyPr wrap="square" rtlCol="0">
            <a:spAutoFit/>
          </a:bodyPr>
          <a:lstStyle/>
          <a:p>
            <a:pPr marL="285750" indent="-285750">
              <a:buFont typeface="Wingdings" panose="05000000000000000000" pitchFamily="2" charset="2"/>
              <a:buChar char="q"/>
            </a:pPr>
            <a:r>
              <a:rPr lang="tr-TR" sz="2400" dirty="0"/>
              <a:t>Math Central</a:t>
            </a:r>
          </a:p>
          <a:p>
            <a:pPr marL="285750" indent="-285750">
              <a:buFont typeface="Wingdings" panose="05000000000000000000" pitchFamily="2" charset="2"/>
              <a:buChar char="q"/>
            </a:pPr>
            <a:r>
              <a:rPr lang="tr-TR" sz="2400" dirty="0" err="1"/>
              <a:t>Get</a:t>
            </a:r>
            <a:r>
              <a:rPr lang="tr-TR" sz="2400" dirty="0"/>
              <a:t> </a:t>
            </a:r>
            <a:r>
              <a:rPr lang="tr-TR" sz="2400" dirty="0" err="1"/>
              <a:t>the</a:t>
            </a:r>
            <a:r>
              <a:rPr lang="tr-TR" sz="2400" dirty="0"/>
              <a:t> Math</a:t>
            </a:r>
          </a:p>
          <a:p>
            <a:pPr marL="285750" indent="-285750">
              <a:buFont typeface="Wingdings" panose="05000000000000000000" pitchFamily="2" charset="2"/>
              <a:buChar char="q"/>
            </a:pPr>
            <a:r>
              <a:rPr lang="tr-TR" sz="2400" dirty="0" err="1"/>
              <a:t>Khan</a:t>
            </a:r>
            <a:r>
              <a:rPr lang="tr-TR" sz="2400" dirty="0"/>
              <a:t> Academy</a:t>
            </a:r>
          </a:p>
          <a:p>
            <a:pPr marL="285750" indent="-285750">
              <a:buFont typeface="Wingdings" panose="05000000000000000000" pitchFamily="2" charset="2"/>
              <a:buChar char="q"/>
            </a:pPr>
            <a:r>
              <a:rPr lang="tr-TR" sz="2400" dirty="0"/>
              <a:t>Math Planet</a:t>
            </a:r>
          </a:p>
        </p:txBody>
      </p:sp>
      <p:sp>
        <p:nvSpPr>
          <p:cNvPr id="7" name="Dikdörtgen 6">
            <a:extLst>
              <a:ext uri="{FF2B5EF4-FFF2-40B4-BE49-F238E27FC236}">
                <a16:creationId xmlns:a16="http://schemas.microsoft.com/office/drawing/2014/main" id="{5DE763FF-8AE0-4A26-93D3-482AC1D89077}"/>
              </a:ext>
            </a:extLst>
          </p:cNvPr>
          <p:cNvSpPr/>
          <p:nvPr/>
        </p:nvSpPr>
        <p:spPr>
          <a:xfrm>
            <a:off x="548640" y="2543908"/>
            <a:ext cx="2222695" cy="15696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chemeClr val="bg2">
                    <a:lumMod val="50000"/>
                  </a:schemeClr>
                </a:solidFill>
              </a:rPr>
              <a:t>TARİH DERSİ İLE İLGİLİ WEB SİTELERİ</a:t>
            </a:r>
          </a:p>
        </p:txBody>
      </p:sp>
      <p:sp>
        <p:nvSpPr>
          <p:cNvPr id="8" name="Ok: Sağ 7">
            <a:extLst>
              <a:ext uri="{FF2B5EF4-FFF2-40B4-BE49-F238E27FC236}">
                <a16:creationId xmlns:a16="http://schemas.microsoft.com/office/drawing/2014/main" id="{A33A0F87-C933-41CC-9D63-73E992A70244}"/>
              </a:ext>
            </a:extLst>
          </p:cNvPr>
          <p:cNvSpPr/>
          <p:nvPr/>
        </p:nvSpPr>
        <p:spPr>
          <a:xfrm>
            <a:off x="3148818" y="3058053"/>
            <a:ext cx="984738" cy="37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06A43B4E-7472-4A52-A5D0-2438F18186D8}"/>
              </a:ext>
            </a:extLst>
          </p:cNvPr>
          <p:cNvSpPr txBox="1"/>
          <p:nvPr/>
        </p:nvSpPr>
        <p:spPr>
          <a:xfrm>
            <a:off x="4445390" y="2543908"/>
            <a:ext cx="3896751" cy="1569660"/>
          </a:xfrm>
          <a:prstGeom prst="rect">
            <a:avLst/>
          </a:prstGeom>
          <a:noFill/>
        </p:spPr>
        <p:txBody>
          <a:bodyPr wrap="square" rtlCol="0">
            <a:spAutoFit/>
          </a:bodyPr>
          <a:lstStyle/>
          <a:p>
            <a:pPr marL="285750" indent="-285750">
              <a:buFont typeface="Wingdings" panose="05000000000000000000" pitchFamily="2" charset="2"/>
              <a:buChar char="q"/>
            </a:pPr>
            <a:r>
              <a:rPr lang="tr-TR" sz="2400" dirty="0" err="1"/>
              <a:t>Teaching</a:t>
            </a:r>
            <a:r>
              <a:rPr lang="tr-TR" sz="2400" dirty="0"/>
              <a:t> </a:t>
            </a:r>
            <a:r>
              <a:rPr lang="tr-TR" sz="2400" dirty="0" err="1"/>
              <a:t>History</a:t>
            </a:r>
            <a:endParaRPr lang="tr-TR" sz="2400" dirty="0"/>
          </a:p>
          <a:p>
            <a:pPr marL="285750" indent="-285750">
              <a:buFont typeface="Wingdings" panose="05000000000000000000" pitchFamily="2" charset="2"/>
              <a:buChar char="q"/>
            </a:pPr>
            <a:r>
              <a:rPr lang="tr-TR" sz="2400" dirty="0" err="1"/>
              <a:t>Historic</a:t>
            </a:r>
            <a:r>
              <a:rPr lang="tr-TR" sz="2400" dirty="0"/>
              <a:t> </a:t>
            </a:r>
            <a:r>
              <a:rPr lang="tr-TR" sz="2400" dirty="0" err="1"/>
              <a:t>Newspapers</a:t>
            </a:r>
            <a:endParaRPr lang="tr-TR" sz="2400" dirty="0"/>
          </a:p>
          <a:p>
            <a:pPr marL="285750" indent="-285750">
              <a:buFont typeface="Wingdings" panose="05000000000000000000" pitchFamily="2" charset="2"/>
              <a:buChar char="q"/>
            </a:pPr>
            <a:r>
              <a:rPr lang="tr-TR" sz="2400" dirty="0" err="1"/>
              <a:t>History</a:t>
            </a:r>
            <a:r>
              <a:rPr lang="tr-TR" sz="2400" dirty="0"/>
              <a:t> Engine</a:t>
            </a:r>
          </a:p>
          <a:p>
            <a:pPr marL="285750" indent="-285750">
              <a:buFont typeface="Wingdings" panose="05000000000000000000" pitchFamily="2" charset="2"/>
              <a:buChar char="q"/>
            </a:pPr>
            <a:r>
              <a:rPr lang="tr-TR" sz="2400" dirty="0" err="1"/>
              <a:t>Histography</a:t>
            </a:r>
            <a:endParaRPr lang="tr-TR" sz="2400" dirty="0"/>
          </a:p>
        </p:txBody>
      </p:sp>
      <p:sp>
        <p:nvSpPr>
          <p:cNvPr id="10" name="Dikdörtgen 9">
            <a:extLst>
              <a:ext uri="{FF2B5EF4-FFF2-40B4-BE49-F238E27FC236}">
                <a16:creationId xmlns:a16="http://schemas.microsoft.com/office/drawing/2014/main" id="{5B031509-EAFD-4F95-BB96-5EDB6C1DCA82}"/>
              </a:ext>
            </a:extLst>
          </p:cNvPr>
          <p:cNvSpPr/>
          <p:nvPr/>
        </p:nvSpPr>
        <p:spPr>
          <a:xfrm>
            <a:off x="548639" y="4607786"/>
            <a:ext cx="2222695" cy="15696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chemeClr val="bg2">
                    <a:lumMod val="50000"/>
                  </a:schemeClr>
                </a:solidFill>
              </a:rPr>
              <a:t>YABANCI DİL İLE İLGİLİ WEB SİTELERİ</a:t>
            </a:r>
          </a:p>
        </p:txBody>
      </p:sp>
      <p:sp>
        <p:nvSpPr>
          <p:cNvPr id="11" name="Ok: Sağ 10">
            <a:extLst>
              <a:ext uri="{FF2B5EF4-FFF2-40B4-BE49-F238E27FC236}">
                <a16:creationId xmlns:a16="http://schemas.microsoft.com/office/drawing/2014/main" id="{EB05395C-8897-49FB-AFB1-2887F51FA356}"/>
              </a:ext>
            </a:extLst>
          </p:cNvPr>
          <p:cNvSpPr/>
          <p:nvPr/>
        </p:nvSpPr>
        <p:spPr>
          <a:xfrm>
            <a:off x="3119511" y="5032220"/>
            <a:ext cx="984738" cy="37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EBA40317-2597-4763-88AA-5E8466DAD8FC}"/>
              </a:ext>
            </a:extLst>
          </p:cNvPr>
          <p:cNvSpPr txBox="1"/>
          <p:nvPr/>
        </p:nvSpPr>
        <p:spPr>
          <a:xfrm>
            <a:off x="4572000" y="4607786"/>
            <a:ext cx="3277772" cy="1569660"/>
          </a:xfrm>
          <a:prstGeom prst="rect">
            <a:avLst/>
          </a:prstGeom>
          <a:noFill/>
        </p:spPr>
        <p:txBody>
          <a:bodyPr wrap="square" rtlCol="0">
            <a:spAutoFit/>
          </a:bodyPr>
          <a:lstStyle/>
          <a:p>
            <a:pPr marL="285750" indent="-285750">
              <a:buFont typeface="Wingdings" panose="05000000000000000000" pitchFamily="2" charset="2"/>
              <a:buChar char="q"/>
            </a:pPr>
            <a:r>
              <a:rPr lang="tr-TR" sz="2400" dirty="0"/>
              <a:t>Reading </a:t>
            </a:r>
            <a:r>
              <a:rPr lang="tr-TR" sz="2400" dirty="0" err="1"/>
              <a:t>Rockets</a:t>
            </a:r>
            <a:endParaRPr lang="tr-TR" sz="2400" dirty="0"/>
          </a:p>
          <a:p>
            <a:pPr marL="285750" indent="-285750">
              <a:buFont typeface="Wingdings" panose="05000000000000000000" pitchFamily="2" charset="2"/>
              <a:buChar char="q"/>
            </a:pPr>
            <a:r>
              <a:rPr lang="tr-TR" sz="2400" dirty="0"/>
              <a:t>Brain Pop</a:t>
            </a:r>
          </a:p>
          <a:p>
            <a:pPr marL="285750" indent="-285750">
              <a:buFont typeface="Wingdings" panose="05000000000000000000" pitchFamily="2" charset="2"/>
              <a:buChar char="q"/>
            </a:pPr>
            <a:r>
              <a:rPr lang="tr-TR" sz="2400" dirty="0" err="1"/>
              <a:t>Duolingo</a:t>
            </a:r>
            <a:endParaRPr lang="tr-TR" sz="2400" dirty="0"/>
          </a:p>
          <a:p>
            <a:pPr marL="285750" indent="-285750">
              <a:buFont typeface="Wingdings" panose="05000000000000000000" pitchFamily="2" charset="2"/>
              <a:buChar char="q"/>
            </a:pPr>
            <a:r>
              <a:rPr lang="tr-TR" sz="2400" dirty="0"/>
              <a:t>Read Write </a:t>
            </a:r>
            <a:r>
              <a:rPr lang="tr-TR" sz="2400" dirty="0" err="1"/>
              <a:t>Think</a:t>
            </a:r>
            <a:endParaRPr lang="tr-TR" sz="2400" dirty="0"/>
          </a:p>
        </p:txBody>
      </p:sp>
    </p:spTree>
    <p:extLst>
      <p:ext uri="{BB962C8B-B14F-4D97-AF65-F5344CB8AC3E}">
        <p14:creationId xmlns:p14="http://schemas.microsoft.com/office/powerpoint/2010/main" val="3355491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D167787-6A48-46E1-8F97-97B168117FE5}"/>
              </a:ext>
            </a:extLst>
          </p:cNvPr>
          <p:cNvSpPr/>
          <p:nvPr/>
        </p:nvSpPr>
        <p:spPr>
          <a:xfrm>
            <a:off x="548640" y="407963"/>
            <a:ext cx="2222695" cy="15696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chemeClr val="bg2">
                    <a:lumMod val="50000"/>
                  </a:schemeClr>
                </a:solidFill>
              </a:rPr>
              <a:t>FİZİK DERSİ İLE İLGİLİ WEB SİTELERİ</a:t>
            </a:r>
          </a:p>
        </p:txBody>
      </p:sp>
      <p:sp>
        <p:nvSpPr>
          <p:cNvPr id="3" name="Ok: Sağ 2">
            <a:extLst>
              <a:ext uri="{FF2B5EF4-FFF2-40B4-BE49-F238E27FC236}">
                <a16:creationId xmlns:a16="http://schemas.microsoft.com/office/drawing/2014/main" id="{5EE8AAC7-B993-4347-B2DB-4FC43AC6EC9E}"/>
              </a:ext>
            </a:extLst>
          </p:cNvPr>
          <p:cNvSpPr/>
          <p:nvPr/>
        </p:nvSpPr>
        <p:spPr>
          <a:xfrm>
            <a:off x="3052688" y="821848"/>
            <a:ext cx="984738" cy="37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843D5C33-EAB4-493F-9A7B-920183040069}"/>
              </a:ext>
            </a:extLst>
          </p:cNvPr>
          <p:cNvSpPr txBox="1"/>
          <p:nvPr/>
        </p:nvSpPr>
        <p:spPr>
          <a:xfrm>
            <a:off x="4572000" y="407963"/>
            <a:ext cx="4023360" cy="1323439"/>
          </a:xfrm>
          <a:prstGeom prst="rect">
            <a:avLst/>
          </a:prstGeom>
          <a:noFill/>
        </p:spPr>
        <p:txBody>
          <a:bodyPr wrap="square" rtlCol="0">
            <a:spAutoFit/>
          </a:bodyPr>
          <a:lstStyle/>
          <a:p>
            <a:pPr marL="285750" indent="-285750">
              <a:buFont typeface="Wingdings" panose="05000000000000000000" pitchFamily="2" charset="2"/>
              <a:buChar char="q"/>
            </a:pPr>
            <a:r>
              <a:rPr lang="tr-TR" sz="2000" dirty="0" err="1"/>
              <a:t>Physics</a:t>
            </a:r>
            <a:r>
              <a:rPr lang="tr-TR" sz="2000" dirty="0"/>
              <a:t> Central</a:t>
            </a:r>
          </a:p>
          <a:p>
            <a:pPr marL="285750" indent="-285750">
              <a:buFont typeface="Wingdings" panose="05000000000000000000" pitchFamily="2" charset="2"/>
              <a:buChar char="q"/>
            </a:pPr>
            <a:r>
              <a:rPr lang="tr-TR" sz="2000" dirty="0"/>
              <a:t>PHET Interactive </a:t>
            </a:r>
            <a:r>
              <a:rPr lang="tr-TR" sz="2000" dirty="0" err="1"/>
              <a:t>Simulations</a:t>
            </a:r>
            <a:endParaRPr lang="tr-TR" sz="2000" dirty="0"/>
          </a:p>
          <a:p>
            <a:pPr marL="285750" indent="-285750">
              <a:buFont typeface="Wingdings" panose="05000000000000000000" pitchFamily="2" charset="2"/>
              <a:buChar char="q"/>
            </a:pPr>
            <a:r>
              <a:rPr lang="tr-TR" sz="2000" dirty="0"/>
              <a:t>Physics.org</a:t>
            </a:r>
          </a:p>
          <a:p>
            <a:pPr marL="285750" indent="-285750">
              <a:buFont typeface="Wingdings" panose="05000000000000000000" pitchFamily="2" charset="2"/>
              <a:buChar char="q"/>
            </a:pPr>
            <a:r>
              <a:rPr lang="tr-TR" sz="2000" dirty="0"/>
              <a:t>CK-12</a:t>
            </a:r>
          </a:p>
        </p:txBody>
      </p:sp>
      <p:sp>
        <p:nvSpPr>
          <p:cNvPr id="6" name="Dikdörtgen 5">
            <a:extLst>
              <a:ext uri="{FF2B5EF4-FFF2-40B4-BE49-F238E27FC236}">
                <a16:creationId xmlns:a16="http://schemas.microsoft.com/office/drawing/2014/main" id="{F6EA1ED3-9D28-4E8D-8DC4-CE3E7A22440B}"/>
              </a:ext>
            </a:extLst>
          </p:cNvPr>
          <p:cNvSpPr/>
          <p:nvPr/>
        </p:nvSpPr>
        <p:spPr>
          <a:xfrm>
            <a:off x="548639" y="2529840"/>
            <a:ext cx="2222695" cy="15696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chemeClr val="bg2">
                    <a:lumMod val="50000"/>
                  </a:schemeClr>
                </a:solidFill>
              </a:rPr>
              <a:t>RESİM/SANAT İLE İLGİLİ WEB SİTELERİ</a:t>
            </a:r>
          </a:p>
        </p:txBody>
      </p:sp>
      <p:sp>
        <p:nvSpPr>
          <p:cNvPr id="7" name="Ok: Sağ 6">
            <a:extLst>
              <a:ext uri="{FF2B5EF4-FFF2-40B4-BE49-F238E27FC236}">
                <a16:creationId xmlns:a16="http://schemas.microsoft.com/office/drawing/2014/main" id="{E09AF16D-4633-48A9-94FF-40505A7DC967}"/>
              </a:ext>
            </a:extLst>
          </p:cNvPr>
          <p:cNvSpPr/>
          <p:nvPr/>
        </p:nvSpPr>
        <p:spPr>
          <a:xfrm>
            <a:off x="3052688" y="3058055"/>
            <a:ext cx="984738" cy="37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4B4C78DE-C70B-4CB3-BD0F-BFD5E694CB63}"/>
              </a:ext>
            </a:extLst>
          </p:cNvPr>
          <p:cNvSpPr/>
          <p:nvPr/>
        </p:nvSpPr>
        <p:spPr>
          <a:xfrm>
            <a:off x="548639" y="4713354"/>
            <a:ext cx="2222695" cy="15696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chemeClr val="bg2">
                    <a:lumMod val="50000"/>
                  </a:schemeClr>
                </a:solidFill>
              </a:rPr>
              <a:t>MÜZİK İLE İLGİLİ WEB SİTELERİ</a:t>
            </a:r>
          </a:p>
        </p:txBody>
      </p:sp>
      <p:sp>
        <p:nvSpPr>
          <p:cNvPr id="9" name="Ok: Sağ 8">
            <a:extLst>
              <a:ext uri="{FF2B5EF4-FFF2-40B4-BE49-F238E27FC236}">
                <a16:creationId xmlns:a16="http://schemas.microsoft.com/office/drawing/2014/main" id="{871F3051-E524-4A2C-9F0D-CD40811DE754}"/>
              </a:ext>
            </a:extLst>
          </p:cNvPr>
          <p:cNvSpPr/>
          <p:nvPr/>
        </p:nvSpPr>
        <p:spPr>
          <a:xfrm>
            <a:off x="3191021" y="5127239"/>
            <a:ext cx="984738" cy="37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D48AF446-E339-4CC6-91D8-B475FCF2325B}"/>
              </a:ext>
            </a:extLst>
          </p:cNvPr>
          <p:cNvSpPr txBox="1"/>
          <p:nvPr/>
        </p:nvSpPr>
        <p:spPr>
          <a:xfrm>
            <a:off x="4572000" y="2529840"/>
            <a:ext cx="2968283" cy="1323439"/>
          </a:xfrm>
          <a:prstGeom prst="rect">
            <a:avLst/>
          </a:prstGeom>
          <a:noFill/>
        </p:spPr>
        <p:txBody>
          <a:bodyPr wrap="square" rtlCol="0">
            <a:spAutoFit/>
          </a:bodyPr>
          <a:lstStyle/>
          <a:p>
            <a:pPr marL="285750" indent="-285750">
              <a:buFont typeface="Wingdings" panose="05000000000000000000" pitchFamily="2" charset="2"/>
              <a:buChar char="q"/>
            </a:pPr>
            <a:r>
              <a:rPr lang="tr-TR" sz="2000" dirty="0" err="1"/>
              <a:t>Kinder</a:t>
            </a:r>
            <a:r>
              <a:rPr lang="tr-TR" sz="2000" dirty="0"/>
              <a:t> ART</a:t>
            </a:r>
          </a:p>
          <a:p>
            <a:pPr marL="285750" indent="-285750">
              <a:buFont typeface="Wingdings" panose="05000000000000000000" pitchFamily="2" charset="2"/>
              <a:buChar char="q"/>
            </a:pPr>
            <a:r>
              <a:rPr lang="tr-TR" sz="2000" dirty="0" err="1"/>
              <a:t>Arts</a:t>
            </a:r>
            <a:r>
              <a:rPr lang="tr-TR" sz="2000" dirty="0"/>
              <a:t> </a:t>
            </a:r>
            <a:r>
              <a:rPr lang="tr-TR" sz="2000" dirty="0" err="1"/>
              <a:t>Edge</a:t>
            </a:r>
            <a:endParaRPr lang="tr-TR" sz="2000" dirty="0"/>
          </a:p>
          <a:p>
            <a:pPr marL="285750" indent="-285750">
              <a:buFont typeface="Wingdings" panose="05000000000000000000" pitchFamily="2" charset="2"/>
              <a:buChar char="q"/>
            </a:pPr>
            <a:r>
              <a:rPr lang="tr-TR" sz="2000" dirty="0" err="1"/>
              <a:t>National</a:t>
            </a:r>
            <a:r>
              <a:rPr lang="tr-TR" sz="2000" dirty="0"/>
              <a:t> Gallery of Art</a:t>
            </a:r>
          </a:p>
          <a:p>
            <a:pPr marL="285750" indent="-285750">
              <a:buFont typeface="Wingdings" panose="05000000000000000000" pitchFamily="2" charset="2"/>
              <a:buChar char="q"/>
            </a:pPr>
            <a:r>
              <a:rPr lang="tr-TR" sz="2000" dirty="0"/>
              <a:t>Google </a:t>
            </a:r>
            <a:r>
              <a:rPr lang="tr-TR" sz="2000" dirty="0" err="1"/>
              <a:t>Arts</a:t>
            </a:r>
            <a:r>
              <a:rPr lang="tr-TR" sz="2000" dirty="0"/>
              <a:t>&amp; </a:t>
            </a:r>
            <a:r>
              <a:rPr lang="tr-TR" sz="2000" dirty="0" err="1"/>
              <a:t>Culture</a:t>
            </a:r>
            <a:endParaRPr lang="tr-TR" sz="2000" dirty="0"/>
          </a:p>
        </p:txBody>
      </p:sp>
      <p:sp>
        <p:nvSpPr>
          <p:cNvPr id="11" name="Metin kutusu 10">
            <a:extLst>
              <a:ext uri="{FF2B5EF4-FFF2-40B4-BE49-F238E27FC236}">
                <a16:creationId xmlns:a16="http://schemas.microsoft.com/office/drawing/2014/main" id="{C168A1C1-7FBB-444F-A76C-75505F38F1B8}"/>
              </a:ext>
            </a:extLst>
          </p:cNvPr>
          <p:cNvSpPr txBox="1"/>
          <p:nvPr/>
        </p:nvSpPr>
        <p:spPr>
          <a:xfrm>
            <a:off x="4572000" y="4713354"/>
            <a:ext cx="3249637" cy="1323439"/>
          </a:xfrm>
          <a:prstGeom prst="rect">
            <a:avLst/>
          </a:prstGeom>
          <a:noFill/>
        </p:spPr>
        <p:txBody>
          <a:bodyPr wrap="square" rtlCol="0">
            <a:spAutoFit/>
          </a:bodyPr>
          <a:lstStyle/>
          <a:p>
            <a:pPr marL="285750" indent="-285750">
              <a:buFont typeface="Wingdings" panose="05000000000000000000" pitchFamily="2" charset="2"/>
              <a:buChar char="q"/>
            </a:pPr>
            <a:r>
              <a:rPr lang="tr-TR" sz="2000" dirty="0" err="1"/>
              <a:t>Chromatik</a:t>
            </a:r>
            <a:endParaRPr lang="tr-TR" sz="2000" dirty="0"/>
          </a:p>
          <a:p>
            <a:pPr marL="285750" indent="-285750">
              <a:buFont typeface="Wingdings" panose="05000000000000000000" pitchFamily="2" charset="2"/>
              <a:buChar char="q"/>
            </a:pPr>
            <a:r>
              <a:rPr lang="tr-TR" sz="2000" dirty="0"/>
              <a:t>Smart Music</a:t>
            </a:r>
          </a:p>
          <a:p>
            <a:pPr marL="285750" indent="-285750">
              <a:buFont typeface="Wingdings" panose="05000000000000000000" pitchFamily="2" charset="2"/>
              <a:buChar char="q"/>
            </a:pPr>
            <a:r>
              <a:rPr lang="tr-TR" sz="2000" dirty="0"/>
              <a:t>Music </a:t>
            </a:r>
            <a:r>
              <a:rPr lang="tr-TR" sz="2000" dirty="0" err="1"/>
              <a:t>Notation</a:t>
            </a:r>
            <a:r>
              <a:rPr lang="tr-TR" sz="2000" dirty="0"/>
              <a:t> </a:t>
            </a:r>
            <a:r>
              <a:rPr lang="tr-TR" sz="2000" dirty="0" err="1"/>
              <a:t>Practice</a:t>
            </a:r>
            <a:endParaRPr lang="tr-TR" sz="2000" dirty="0"/>
          </a:p>
          <a:p>
            <a:pPr marL="285750" indent="-285750">
              <a:buFont typeface="Wingdings" panose="05000000000000000000" pitchFamily="2" charset="2"/>
              <a:buChar char="q"/>
            </a:pPr>
            <a:r>
              <a:rPr lang="tr-TR" sz="2000" dirty="0"/>
              <a:t>Music </a:t>
            </a:r>
            <a:r>
              <a:rPr lang="tr-TR" sz="2000" dirty="0" err="1"/>
              <a:t>Theory</a:t>
            </a:r>
            <a:endParaRPr lang="tr-TR" sz="2000" dirty="0"/>
          </a:p>
        </p:txBody>
      </p:sp>
    </p:spTree>
    <p:extLst>
      <p:ext uri="{BB962C8B-B14F-4D97-AF65-F5344CB8AC3E}">
        <p14:creationId xmlns:p14="http://schemas.microsoft.com/office/powerpoint/2010/main" val="117233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81D9FD-F804-4434-84D8-3050B6EE2650}"/>
              </a:ext>
            </a:extLst>
          </p:cNvPr>
          <p:cNvSpPr>
            <a:spLocks noGrp="1"/>
          </p:cNvSpPr>
          <p:nvPr>
            <p:ph type="title"/>
          </p:nvPr>
        </p:nvSpPr>
        <p:spPr>
          <a:xfrm>
            <a:off x="311700" y="302455"/>
            <a:ext cx="8520600" cy="710419"/>
          </a:xfrm>
        </p:spPr>
        <p:txBody>
          <a:bodyPr>
            <a:normAutofit fontScale="90000"/>
          </a:bodyPr>
          <a:lstStyle/>
          <a:p>
            <a:pPr algn="ctr"/>
            <a:r>
              <a:rPr lang="tr-TR" dirty="0"/>
              <a:t>ÖĞRETMENLER İÇİN WEB 2 ARAÇ</a:t>
            </a:r>
          </a:p>
        </p:txBody>
      </p:sp>
      <p:pic>
        <p:nvPicPr>
          <p:cNvPr id="4" name="Resim 3">
            <a:extLst>
              <a:ext uri="{FF2B5EF4-FFF2-40B4-BE49-F238E27FC236}">
                <a16:creationId xmlns:a16="http://schemas.microsoft.com/office/drawing/2014/main" id="{8569338A-F27C-47AB-8F27-BF69BB361FDC}"/>
              </a:ext>
            </a:extLst>
          </p:cNvPr>
          <p:cNvPicPr>
            <a:picLocks noChangeAspect="1"/>
          </p:cNvPicPr>
          <p:nvPr/>
        </p:nvPicPr>
        <p:blipFill>
          <a:blip r:embed="rId2"/>
          <a:stretch>
            <a:fillRect/>
          </a:stretch>
        </p:blipFill>
        <p:spPr>
          <a:xfrm>
            <a:off x="311700" y="1012874"/>
            <a:ext cx="8520600" cy="5542671"/>
          </a:xfrm>
          <a:prstGeom prst="rect">
            <a:avLst/>
          </a:prstGeom>
        </p:spPr>
      </p:pic>
    </p:spTree>
    <p:extLst>
      <p:ext uri="{BB962C8B-B14F-4D97-AF65-F5344CB8AC3E}">
        <p14:creationId xmlns:p14="http://schemas.microsoft.com/office/powerpoint/2010/main" val="2112087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B34C729-1AF9-4F39-A265-BABC07E61E2B}"/>
              </a:ext>
            </a:extLst>
          </p:cNvPr>
          <p:cNvPicPr>
            <a:picLocks noChangeAspect="1"/>
          </p:cNvPicPr>
          <p:nvPr/>
        </p:nvPicPr>
        <p:blipFill>
          <a:blip r:embed="rId2"/>
          <a:stretch>
            <a:fillRect/>
          </a:stretch>
        </p:blipFill>
        <p:spPr>
          <a:xfrm>
            <a:off x="267286" y="506437"/>
            <a:ext cx="8707902" cy="5795889"/>
          </a:xfrm>
          <a:prstGeom prst="rect">
            <a:avLst/>
          </a:prstGeom>
        </p:spPr>
      </p:pic>
    </p:spTree>
    <p:extLst>
      <p:ext uri="{BB962C8B-B14F-4D97-AF65-F5344CB8AC3E}">
        <p14:creationId xmlns:p14="http://schemas.microsoft.com/office/powerpoint/2010/main" val="4106358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2A6A997-8E60-468F-BE4D-D8057F6A5EF8}"/>
              </a:ext>
            </a:extLst>
          </p:cNvPr>
          <p:cNvPicPr>
            <a:picLocks noChangeAspect="1"/>
          </p:cNvPicPr>
          <p:nvPr/>
        </p:nvPicPr>
        <p:blipFill>
          <a:blip r:embed="rId2"/>
          <a:stretch>
            <a:fillRect/>
          </a:stretch>
        </p:blipFill>
        <p:spPr>
          <a:xfrm>
            <a:off x="309489" y="225084"/>
            <a:ext cx="8539089" cy="6457070"/>
          </a:xfrm>
          <a:prstGeom prst="rect">
            <a:avLst/>
          </a:prstGeom>
        </p:spPr>
      </p:pic>
    </p:spTree>
    <p:extLst>
      <p:ext uri="{BB962C8B-B14F-4D97-AF65-F5344CB8AC3E}">
        <p14:creationId xmlns:p14="http://schemas.microsoft.com/office/powerpoint/2010/main" val="2714098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67F4C2D-4920-4B24-B0F0-9A7CBB00A871}"/>
              </a:ext>
            </a:extLst>
          </p:cNvPr>
          <p:cNvPicPr>
            <a:picLocks noChangeAspect="1"/>
          </p:cNvPicPr>
          <p:nvPr/>
        </p:nvPicPr>
        <p:blipFill>
          <a:blip r:embed="rId2"/>
          <a:stretch>
            <a:fillRect/>
          </a:stretch>
        </p:blipFill>
        <p:spPr>
          <a:xfrm>
            <a:off x="267285" y="168812"/>
            <a:ext cx="8736037" cy="6443003"/>
          </a:xfrm>
          <a:prstGeom prst="rect">
            <a:avLst/>
          </a:prstGeom>
        </p:spPr>
      </p:pic>
    </p:spTree>
    <p:extLst>
      <p:ext uri="{BB962C8B-B14F-4D97-AF65-F5344CB8AC3E}">
        <p14:creationId xmlns:p14="http://schemas.microsoft.com/office/powerpoint/2010/main" val="190777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F892F11-DABD-4D45-908D-6ACF6982C1FE}"/>
              </a:ext>
            </a:extLst>
          </p:cNvPr>
          <p:cNvPicPr>
            <a:picLocks noChangeAspect="1"/>
          </p:cNvPicPr>
          <p:nvPr/>
        </p:nvPicPr>
        <p:blipFill>
          <a:blip r:embed="rId2"/>
          <a:stretch>
            <a:fillRect/>
          </a:stretch>
        </p:blipFill>
        <p:spPr>
          <a:xfrm>
            <a:off x="267286" y="267286"/>
            <a:ext cx="8637563" cy="6428936"/>
          </a:xfrm>
          <a:prstGeom prst="rect">
            <a:avLst/>
          </a:prstGeom>
        </p:spPr>
      </p:pic>
    </p:spTree>
    <p:extLst>
      <p:ext uri="{BB962C8B-B14F-4D97-AF65-F5344CB8AC3E}">
        <p14:creationId xmlns:p14="http://schemas.microsoft.com/office/powerpoint/2010/main" val="3173779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798D63E-0400-4966-94ED-92174A8D59B6}"/>
              </a:ext>
            </a:extLst>
          </p:cNvPr>
          <p:cNvPicPr>
            <a:picLocks noChangeAspect="1"/>
          </p:cNvPicPr>
          <p:nvPr/>
        </p:nvPicPr>
        <p:blipFill>
          <a:blip r:embed="rId2"/>
          <a:stretch>
            <a:fillRect/>
          </a:stretch>
        </p:blipFill>
        <p:spPr>
          <a:xfrm>
            <a:off x="225083" y="309489"/>
            <a:ext cx="8736037" cy="6386733"/>
          </a:xfrm>
          <a:prstGeom prst="rect">
            <a:avLst/>
          </a:prstGeom>
        </p:spPr>
      </p:pic>
    </p:spTree>
    <p:extLst>
      <p:ext uri="{BB962C8B-B14F-4D97-AF65-F5344CB8AC3E}">
        <p14:creationId xmlns:p14="http://schemas.microsoft.com/office/powerpoint/2010/main" val="11412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title"/>
          </p:nvPr>
        </p:nvSpPr>
        <p:spPr>
          <a:xfrm>
            <a:off x="457200" y="274638"/>
            <a:ext cx="8229600" cy="1143000"/>
          </a:xfrm>
          <a:prstGeom prst="rect">
            <a:avLst/>
          </a:prstGeom>
          <a:noFill/>
          <a:ln w="9525" cap="flat" cmpd="sng">
            <a:solidFill>
              <a:srgbClr val="F6B26B"/>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dirty="0"/>
              <a:t>En çok kullandığımız teknolojik ürünler nelerdir?</a:t>
            </a:r>
            <a:endParaRPr dirty="0"/>
          </a:p>
        </p:txBody>
      </p:sp>
      <p:sp>
        <p:nvSpPr>
          <p:cNvPr id="84" name="Google Shape;84;p3"/>
          <p:cNvSpPr txBox="1">
            <a:spLocks noGrp="1"/>
          </p:cNvSpPr>
          <p:nvPr>
            <p:ph type="body" idx="1"/>
          </p:nvPr>
        </p:nvSpPr>
        <p:spPr>
          <a:xfrm>
            <a:off x="457200" y="1600200"/>
            <a:ext cx="8229600" cy="4525963"/>
          </a:xfrm>
          <a:prstGeom prst="rect">
            <a:avLst/>
          </a:prstGeom>
          <a:noFill/>
          <a:ln w="19050" cap="flat" cmpd="sng">
            <a:solidFill>
              <a:srgbClr val="F6B26B"/>
            </a:solidFill>
            <a:prstDash val="solid"/>
            <a:round/>
            <a:headEnd type="none" w="sm" len="sm"/>
            <a:tailEnd type="none" w="sm" len="sm"/>
          </a:ln>
        </p:spPr>
        <p:txBody>
          <a:bodyPr spcFirstLastPara="1" wrap="square" lIns="91425" tIns="45700" rIns="91425" bIns="45700" numCol="2" anchor="ctr" anchorCtr="0">
            <a:normAutofit/>
          </a:bodyPr>
          <a:lstStyle/>
          <a:p>
            <a:pPr marL="342900" indent="-368300" algn="just">
              <a:lnSpc>
                <a:spcPct val="150000"/>
              </a:lnSpc>
              <a:spcBef>
                <a:spcPts val="0"/>
              </a:spcBef>
              <a:buSzPts val="3600"/>
            </a:pPr>
            <a:r>
              <a:rPr lang="tr-TR" sz="2200" dirty="0">
                <a:solidFill>
                  <a:srgbClr val="FF0000"/>
                </a:solidFill>
              </a:rPr>
              <a:t>Beyaz eşya </a:t>
            </a:r>
          </a:p>
          <a:p>
            <a:pPr marL="342900" lvl="0" indent="-368300" algn="just" rtl="0">
              <a:lnSpc>
                <a:spcPct val="150000"/>
              </a:lnSpc>
              <a:spcBef>
                <a:spcPts val="0"/>
              </a:spcBef>
              <a:spcAft>
                <a:spcPts val="0"/>
              </a:spcAft>
              <a:buClr>
                <a:schemeClr val="dk1"/>
              </a:buClr>
              <a:buSzPts val="3600"/>
              <a:buChar char="●"/>
            </a:pPr>
            <a:r>
              <a:rPr lang="tr-TR" sz="2200" dirty="0">
                <a:solidFill>
                  <a:srgbClr val="FF0000"/>
                </a:solidFill>
              </a:rPr>
              <a:t>Bilgisayar	</a:t>
            </a:r>
          </a:p>
          <a:p>
            <a:pPr marL="342900" lvl="0" indent="-368300" algn="just" rtl="0">
              <a:lnSpc>
                <a:spcPct val="150000"/>
              </a:lnSpc>
              <a:spcBef>
                <a:spcPts val="0"/>
              </a:spcBef>
              <a:spcAft>
                <a:spcPts val="0"/>
              </a:spcAft>
              <a:buClr>
                <a:schemeClr val="dk1"/>
              </a:buClr>
              <a:buSzPts val="3600"/>
              <a:buChar char="●"/>
            </a:pPr>
            <a:r>
              <a:rPr lang="tr-TR" sz="2200" dirty="0">
                <a:solidFill>
                  <a:srgbClr val="FF0000"/>
                </a:solidFill>
              </a:rPr>
              <a:t>Akıllı telefon</a:t>
            </a:r>
            <a:endParaRPr sz="2200" dirty="0">
              <a:solidFill>
                <a:srgbClr val="FF0000"/>
              </a:solidFill>
            </a:endParaRPr>
          </a:p>
          <a:p>
            <a:pPr marL="342900" lvl="0" indent="-368300" algn="just" rtl="0">
              <a:lnSpc>
                <a:spcPct val="150000"/>
              </a:lnSpc>
              <a:spcBef>
                <a:spcPts val="0"/>
              </a:spcBef>
              <a:spcAft>
                <a:spcPts val="0"/>
              </a:spcAft>
              <a:buClr>
                <a:schemeClr val="dk1"/>
              </a:buClr>
              <a:buSzPts val="3600"/>
              <a:buChar char="●"/>
            </a:pPr>
            <a:r>
              <a:rPr lang="tr-TR" sz="2200" dirty="0">
                <a:solidFill>
                  <a:srgbClr val="FF0000"/>
                </a:solidFill>
              </a:rPr>
              <a:t>Tablet</a:t>
            </a:r>
          </a:p>
          <a:p>
            <a:pPr marL="342900" lvl="0" indent="-368300" algn="just">
              <a:lnSpc>
                <a:spcPct val="150000"/>
              </a:lnSpc>
              <a:spcBef>
                <a:spcPts val="0"/>
              </a:spcBef>
              <a:buSzPts val="3600"/>
            </a:pPr>
            <a:r>
              <a:rPr lang="tr-TR" sz="2200" dirty="0">
                <a:solidFill>
                  <a:srgbClr val="FF0000"/>
                </a:solidFill>
              </a:rPr>
              <a:t>Televizyon	</a:t>
            </a:r>
          </a:p>
          <a:p>
            <a:pPr marL="342900" lvl="0" indent="-368300" algn="just" rtl="0">
              <a:lnSpc>
                <a:spcPct val="150000"/>
              </a:lnSpc>
              <a:spcBef>
                <a:spcPts val="0"/>
              </a:spcBef>
              <a:spcAft>
                <a:spcPts val="0"/>
              </a:spcAft>
              <a:buClr>
                <a:schemeClr val="dk1"/>
              </a:buClr>
              <a:buSzPts val="3600"/>
              <a:buChar char="●"/>
            </a:pPr>
            <a:r>
              <a:rPr lang="tr-TR" sz="2200" dirty="0">
                <a:solidFill>
                  <a:schemeClr val="bg2"/>
                </a:solidFill>
              </a:rPr>
              <a:t>Akıllı saatler</a:t>
            </a:r>
          </a:p>
          <a:p>
            <a:pPr marL="342900" lvl="0" indent="-368300" algn="just" rtl="0">
              <a:lnSpc>
                <a:spcPct val="150000"/>
              </a:lnSpc>
              <a:spcBef>
                <a:spcPts val="0"/>
              </a:spcBef>
              <a:spcAft>
                <a:spcPts val="0"/>
              </a:spcAft>
              <a:buClr>
                <a:schemeClr val="dk1"/>
              </a:buClr>
              <a:buSzPts val="3600"/>
              <a:buChar char="●"/>
            </a:pPr>
            <a:r>
              <a:rPr lang="tr-TR" sz="2200" dirty="0"/>
              <a:t>3D yazıcılar</a:t>
            </a:r>
            <a:endParaRPr sz="2200" dirty="0"/>
          </a:p>
          <a:p>
            <a:pPr marL="342900" lvl="0" indent="-368300" algn="just" rtl="0">
              <a:lnSpc>
                <a:spcPct val="150000"/>
              </a:lnSpc>
              <a:spcBef>
                <a:spcPts val="0"/>
              </a:spcBef>
              <a:spcAft>
                <a:spcPts val="0"/>
              </a:spcAft>
              <a:buClr>
                <a:schemeClr val="dk1"/>
              </a:buClr>
              <a:buSzPts val="3600"/>
              <a:buChar char="●"/>
            </a:pPr>
            <a:r>
              <a:rPr lang="tr-TR" sz="2200" dirty="0"/>
              <a:t>Arabalar</a:t>
            </a:r>
          </a:p>
          <a:p>
            <a:pPr marL="342900" lvl="0" indent="-368300" algn="just" rtl="0">
              <a:lnSpc>
                <a:spcPct val="150000"/>
              </a:lnSpc>
              <a:spcBef>
                <a:spcPts val="0"/>
              </a:spcBef>
              <a:spcAft>
                <a:spcPts val="0"/>
              </a:spcAft>
              <a:buClr>
                <a:schemeClr val="dk1"/>
              </a:buClr>
              <a:buSzPts val="3600"/>
              <a:buChar char="●"/>
            </a:pPr>
            <a:r>
              <a:rPr lang="tr-TR" sz="2200" dirty="0"/>
              <a:t>İnsansız hava araçları </a:t>
            </a:r>
          </a:p>
          <a:p>
            <a:pPr marL="342900" lvl="0" indent="-368300" algn="just" rtl="0">
              <a:lnSpc>
                <a:spcPct val="150000"/>
              </a:lnSpc>
              <a:spcBef>
                <a:spcPts val="0"/>
              </a:spcBef>
              <a:spcAft>
                <a:spcPts val="0"/>
              </a:spcAft>
              <a:buClr>
                <a:schemeClr val="dk1"/>
              </a:buClr>
              <a:buSzPts val="3600"/>
              <a:buChar char="●"/>
            </a:pPr>
            <a:r>
              <a:rPr lang="tr-TR" sz="2200" dirty="0"/>
              <a:t>Metro ve tramvaylar</a:t>
            </a:r>
          </a:p>
          <a:p>
            <a:pPr marL="342900" lvl="0" indent="-368300" algn="just" rtl="0">
              <a:lnSpc>
                <a:spcPct val="150000"/>
              </a:lnSpc>
              <a:spcBef>
                <a:spcPts val="0"/>
              </a:spcBef>
              <a:spcAft>
                <a:spcPts val="0"/>
              </a:spcAft>
              <a:buClr>
                <a:schemeClr val="dk1"/>
              </a:buClr>
              <a:buSzPts val="3600"/>
              <a:buChar char="●"/>
            </a:pPr>
            <a:r>
              <a:rPr lang="tr-TR" sz="2200" dirty="0"/>
              <a:t>Tıbbi cihazlar,</a:t>
            </a:r>
            <a:endParaRPr sz="2200" dirty="0"/>
          </a:p>
          <a:p>
            <a:pPr marL="342900" indent="-368300" algn="just">
              <a:lnSpc>
                <a:spcPct val="150000"/>
              </a:lnSpc>
              <a:spcBef>
                <a:spcPts val="0"/>
              </a:spcBef>
              <a:buSzPts val="3600"/>
            </a:pPr>
            <a:r>
              <a:rPr lang="tr-TR" sz="2200" dirty="0"/>
              <a:t>Robotlar	</a:t>
            </a:r>
          </a:p>
          <a:p>
            <a:pPr marL="342900" lvl="0" indent="-368300" algn="just" rtl="0">
              <a:lnSpc>
                <a:spcPct val="150000"/>
              </a:lnSpc>
              <a:spcBef>
                <a:spcPts val="0"/>
              </a:spcBef>
              <a:spcAft>
                <a:spcPts val="0"/>
              </a:spcAft>
              <a:buClr>
                <a:schemeClr val="dk1"/>
              </a:buClr>
              <a:buSzPts val="3600"/>
              <a:buChar char="●"/>
            </a:pPr>
            <a:r>
              <a:rPr lang="tr-TR" sz="2200" dirty="0"/>
              <a:t>Radyo </a:t>
            </a:r>
            <a:endParaRPr sz="2200" dirty="0"/>
          </a:p>
          <a:p>
            <a:pPr marL="342900" lvl="0" indent="-368300" algn="just" rtl="0">
              <a:lnSpc>
                <a:spcPct val="150000"/>
              </a:lnSpc>
              <a:spcBef>
                <a:spcPts val="0"/>
              </a:spcBef>
              <a:spcAft>
                <a:spcPts val="0"/>
              </a:spcAft>
              <a:buClr>
                <a:schemeClr val="dk1"/>
              </a:buClr>
              <a:buSzPts val="3600"/>
              <a:buChar char="●"/>
            </a:pPr>
            <a:r>
              <a:rPr lang="tr-TR" sz="2200" dirty="0"/>
              <a:t>Ulaşım araçları</a:t>
            </a:r>
            <a:endParaRPr sz="2200" dirty="0"/>
          </a:p>
          <a:p>
            <a:pPr marL="342900" lvl="0" indent="-368300" algn="just" rtl="0">
              <a:spcBef>
                <a:spcPts val="0"/>
              </a:spcBef>
              <a:spcAft>
                <a:spcPts val="0"/>
              </a:spcAft>
              <a:buClr>
                <a:schemeClr val="dk1"/>
              </a:buClr>
              <a:buSzPts val="3600"/>
              <a:buChar char="●"/>
            </a:pPr>
            <a:r>
              <a:rPr lang="tr-TR" sz="2200" dirty="0"/>
              <a:t>İnşaat sektöründe kullanılan araçlar </a:t>
            </a:r>
            <a:r>
              <a:rPr lang="tr-TR" sz="2200" dirty="0" err="1"/>
              <a:t>vb</a:t>
            </a:r>
            <a:r>
              <a:rPr lang="tr-TR" sz="2200" dirty="0"/>
              <a:t>…..</a:t>
            </a:r>
            <a:endParaRPr sz="2200" dirty="0"/>
          </a:p>
          <a:p>
            <a:pPr marL="0" lvl="0" indent="0" algn="l" rtl="0">
              <a:spcBef>
                <a:spcPts val="640"/>
              </a:spcBef>
              <a:spcAft>
                <a:spcPts val="1200"/>
              </a:spcAft>
              <a:buClr>
                <a:schemeClr val="dk1"/>
              </a:buClr>
              <a:buSzPts val="3200"/>
              <a:buNone/>
            </a:pPr>
            <a:endParaRPr dirty="0"/>
          </a:p>
        </p:txBody>
      </p:sp>
      <p:sp>
        <p:nvSpPr>
          <p:cNvPr id="2" name="Sağ Ayraç 1"/>
          <p:cNvSpPr/>
          <p:nvPr/>
        </p:nvSpPr>
        <p:spPr>
          <a:xfrm>
            <a:off x="2776654" y="1884556"/>
            <a:ext cx="367990" cy="2163337"/>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tr-TR" b="1" u="sng" dirty="0"/>
          </a:p>
        </p:txBody>
      </p:sp>
      <p:sp>
        <p:nvSpPr>
          <p:cNvPr id="3" name="Oval Belirtme Çizgisi 2"/>
          <p:cNvSpPr/>
          <p:nvPr/>
        </p:nvSpPr>
        <p:spPr>
          <a:xfrm>
            <a:off x="3144643" y="1884556"/>
            <a:ext cx="1828801" cy="1549351"/>
          </a:xfrm>
          <a:prstGeom prst="wedgeEllipseCallout">
            <a:avLst>
              <a:gd name="adj1" fmla="val -64450"/>
              <a:gd name="adj2" fmla="val 2147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b="1" dirty="0" smtClean="0">
                <a:solidFill>
                  <a:schemeClr val="accent1">
                    <a:lumMod val="75000"/>
                  </a:schemeClr>
                </a:solidFill>
              </a:rPr>
              <a:t>En çok kullanılanlar</a:t>
            </a:r>
            <a:endParaRPr lang="tr-TR"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bg/>
                                          </p:spTgt>
                                        </p:tgtEl>
                                        <p:attrNameLst>
                                          <p:attrName>style.visibility</p:attrName>
                                        </p:attrNameLst>
                                      </p:cBhvr>
                                      <p:to>
                                        <p:strVal val="visible"/>
                                      </p:to>
                                    </p:set>
                                    <p:animEffect transition="in" filter="fade">
                                      <p:cBhvr>
                                        <p:cTn id="7" dur="500"/>
                                        <p:tgtEl>
                                          <p:spTgt spid="8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xEl>
                                              <p:pRg st="0" end="0"/>
                                            </p:txEl>
                                          </p:spTgt>
                                        </p:tgtEl>
                                        <p:attrNameLst>
                                          <p:attrName>style.visibility</p:attrName>
                                        </p:attrNameLst>
                                      </p:cBhvr>
                                      <p:to>
                                        <p:strVal val="visible"/>
                                      </p:to>
                                    </p:set>
                                    <p:animEffect transition="in" filter="fade">
                                      <p:cBhvr>
                                        <p:cTn id="12" dur="500"/>
                                        <p:tgtEl>
                                          <p:spTgt spid="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
                                            <p:txEl>
                                              <p:pRg st="1" end="1"/>
                                            </p:txEl>
                                          </p:spTgt>
                                        </p:tgtEl>
                                        <p:attrNameLst>
                                          <p:attrName>style.visibility</p:attrName>
                                        </p:attrNameLst>
                                      </p:cBhvr>
                                      <p:to>
                                        <p:strVal val="visible"/>
                                      </p:to>
                                    </p:set>
                                    <p:animEffect transition="in" filter="fade">
                                      <p:cBhvr>
                                        <p:cTn id="17" dur="500"/>
                                        <p:tgtEl>
                                          <p:spTgt spid="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
                                            <p:txEl>
                                              <p:pRg st="2" end="2"/>
                                            </p:txEl>
                                          </p:spTgt>
                                        </p:tgtEl>
                                        <p:attrNameLst>
                                          <p:attrName>style.visibility</p:attrName>
                                        </p:attrNameLst>
                                      </p:cBhvr>
                                      <p:to>
                                        <p:strVal val="visible"/>
                                      </p:to>
                                    </p:set>
                                    <p:animEffect transition="in" filter="fade">
                                      <p:cBhvr>
                                        <p:cTn id="22" dur="500"/>
                                        <p:tgtEl>
                                          <p:spTgt spid="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xEl>
                                              <p:pRg st="3" end="3"/>
                                            </p:txEl>
                                          </p:spTgt>
                                        </p:tgtEl>
                                        <p:attrNameLst>
                                          <p:attrName>style.visibility</p:attrName>
                                        </p:attrNameLst>
                                      </p:cBhvr>
                                      <p:to>
                                        <p:strVal val="visible"/>
                                      </p:to>
                                    </p:set>
                                    <p:animEffect transition="in" filter="fade">
                                      <p:cBhvr>
                                        <p:cTn id="27" dur="500"/>
                                        <p:tgtEl>
                                          <p:spTgt spid="8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4">
                                            <p:txEl>
                                              <p:pRg st="4" end="4"/>
                                            </p:txEl>
                                          </p:spTgt>
                                        </p:tgtEl>
                                        <p:attrNameLst>
                                          <p:attrName>style.visibility</p:attrName>
                                        </p:attrNameLst>
                                      </p:cBhvr>
                                      <p:to>
                                        <p:strVal val="visible"/>
                                      </p:to>
                                    </p:set>
                                    <p:animEffect transition="in" filter="fade">
                                      <p:cBhvr>
                                        <p:cTn id="32" dur="500"/>
                                        <p:tgtEl>
                                          <p:spTgt spid="8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4">
                                            <p:txEl>
                                              <p:pRg st="5" end="5"/>
                                            </p:txEl>
                                          </p:spTgt>
                                        </p:tgtEl>
                                        <p:attrNameLst>
                                          <p:attrName>style.visibility</p:attrName>
                                        </p:attrNameLst>
                                      </p:cBhvr>
                                      <p:to>
                                        <p:strVal val="visible"/>
                                      </p:to>
                                    </p:set>
                                    <p:animEffect transition="in" filter="fade">
                                      <p:cBhvr>
                                        <p:cTn id="37" dur="500"/>
                                        <p:tgtEl>
                                          <p:spTgt spid="8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4">
                                            <p:txEl>
                                              <p:pRg st="6" end="6"/>
                                            </p:txEl>
                                          </p:spTgt>
                                        </p:tgtEl>
                                        <p:attrNameLst>
                                          <p:attrName>style.visibility</p:attrName>
                                        </p:attrNameLst>
                                      </p:cBhvr>
                                      <p:to>
                                        <p:strVal val="visible"/>
                                      </p:to>
                                    </p:set>
                                    <p:animEffect transition="in" filter="fade">
                                      <p:cBhvr>
                                        <p:cTn id="42" dur="500"/>
                                        <p:tgtEl>
                                          <p:spTgt spid="8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4">
                                            <p:txEl>
                                              <p:pRg st="7" end="7"/>
                                            </p:txEl>
                                          </p:spTgt>
                                        </p:tgtEl>
                                        <p:attrNameLst>
                                          <p:attrName>style.visibility</p:attrName>
                                        </p:attrNameLst>
                                      </p:cBhvr>
                                      <p:to>
                                        <p:strVal val="visible"/>
                                      </p:to>
                                    </p:set>
                                    <p:animEffect transition="in" filter="fade">
                                      <p:cBhvr>
                                        <p:cTn id="47" dur="500"/>
                                        <p:tgtEl>
                                          <p:spTgt spid="8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4">
                                            <p:txEl>
                                              <p:pRg st="8" end="8"/>
                                            </p:txEl>
                                          </p:spTgt>
                                        </p:tgtEl>
                                        <p:attrNameLst>
                                          <p:attrName>style.visibility</p:attrName>
                                        </p:attrNameLst>
                                      </p:cBhvr>
                                      <p:to>
                                        <p:strVal val="visible"/>
                                      </p:to>
                                    </p:set>
                                    <p:animEffect transition="in" filter="fade">
                                      <p:cBhvr>
                                        <p:cTn id="52" dur="500"/>
                                        <p:tgtEl>
                                          <p:spTgt spid="8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4">
                                            <p:txEl>
                                              <p:pRg st="9" end="9"/>
                                            </p:txEl>
                                          </p:spTgt>
                                        </p:tgtEl>
                                        <p:attrNameLst>
                                          <p:attrName>style.visibility</p:attrName>
                                        </p:attrNameLst>
                                      </p:cBhvr>
                                      <p:to>
                                        <p:strVal val="visible"/>
                                      </p:to>
                                    </p:set>
                                    <p:animEffect transition="in" filter="fade">
                                      <p:cBhvr>
                                        <p:cTn id="57" dur="500"/>
                                        <p:tgtEl>
                                          <p:spTgt spid="8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4">
                                            <p:txEl>
                                              <p:pRg st="10" end="10"/>
                                            </p:txEl>
                                          </p:spTgt>
                                        </p:tgtEl>
                                        <p:attrNameLst>
                                          <p:attrName>style.visibility</p:attrName>
                                        </p:attrNameLst>
                                      </p:cBhvr>
                                      <p:to>
                                        <p:strVal val="visible"/>
                                      </p:to>
                                    </p:set>
                                    <p:animEffect transition="in" filter="fade">
                                      <p:cBhvr>
                                        <p:cTn id="62" dur="500"/>
                                        <p:tgtEl>
                                          <p:spTgt spid="8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4">
                                            <p:txEl>
                                              <p:pRg st="11" end="11"/>
                                            </p:txEl>
                                          </p:spTgt>
                                        </p:tgtEl>
                                        <p:attrNameLst>
                                          <p:attrName>style.visibility</p:attrName>
                                        </p:attrNameLst>
                                      </p:cBhvr>
                                      <p:to>
                                        <p:strVal val="visible"/>
                                      </p:to>
                                    </p:set>
                                    <p:animEffect transition="in" filter="fade">
                                      <p:cBhvr>
                                        <p:cTn id="67" dur="500"/>
                                        <p:tgtEl>
                                          <p:spTgt spid="8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4">
                                            <p:txEl>
                                              <p:pRg st="12" end="12"/>
                                            </p:txEl>
                                          </p:spTgt>
                                        </p:tgtEl>
                                        <p:attrNameLst>
                                          <p:attrName>style.visibility</p:attrName>
                                        </p:attrNameLst>
                                      </p:cBhvr>
                                      <p:to>
                                        <p:strVal val="visible"/>
                                      </p:to>
                                    </p:set>
                                    <p:animEffect transition="in" filter="fade">
                                      <p:cBhvr>
                                        <p:cTn id="72" dur="500"/>
                                        <p:tgtEl>
                                          <p:spTgt spid="84">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4">
                                            <p:txEl>
                                              <p:pRg st="13" end="13"/>
                                            </p:txEl>
                                          </p:spTgt>
                                        </p:tgtEl>
                                        <p:attrNameLst>
                                          <p:attrName>style.visibility</p:attrName>
                                        </p:attrNameLst>
                                      </p:cBhvr>
                                      <p:to>
                                        <p:strVal val="visible"/>
                                      </p:to>
                                    </p:set>
                                    <p:animEffect transition="in" filter="fade">
                                      <p:cBhvr>
                                        <p:cTn id="77" dur="500"/>
                                        <p:tgtEl>
                                          <p:spTgt spid="84">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4">
                                            <p:txEl>
                                              <p:pRg st="14" end="14"/>
                                            </p:txEl>
                                          </p:spTgt>
                                        </p:tgtEl>
                                        <p:attrNameLst>
                                          <p:attrName>style.visibility</p:attrName>
                                        </p:attrNameLst>
                                      </p:cBhvr>
                                      <p:to>
                                        <p:strVal val="visible"/>
                                      </p:to>
                                    </p:set>
                                    <p:animEffect transition="in" filter="fade">
                                      <p:cBhvr>
                                        <p:cTn id="82" dur="500"/>
                                        <p:tgtEl>
                                          <p:spTgt spid="84">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457200" y="274638"/>
            <a:ext cx="8229600" cy="1143000"/>
          </a:xfrm>
          <a:prstGeom prst="rect">
            <a:avLst/>
          </a:prstGeom>
          <a:noFill/>
          <a:ln w="9525" cap="flat" cmpd="sng">
            <a:solidFill>
              <a:srgbClr val="F9CB9C"/>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22222"/>
              <a:buFont typeface="Calibri"/>
              <a:buNone/>
            </a:pPr>
            <a:r>
              <a:rPr lang="tr-TR" dirty="0"/>
              <a:t>Bunlar hayatınızda ne tür kolaylıklar sağlamaktadır?</a:t>
            </a:r>
            <a:endParaRPr dirty="0"/>
          </a:p>
        </p:txBody>
      </p:sp>
      <p:sp>
        <p:nvSpPr>
          <p:cNvPr id="90" name="Google Shape;90;p4"/>
          <p:cNvSpPr txBox="1">
            <a:spLocks noGrp="1"/>
          </p:cNvSpPr>
          <p:nvPr>
            <p:ph type="body" idx="1"/>
          </p:nvPr>
        </p:nvSpPr>
        <p:spPr>
          <a:xfrm>
            <a:off x="457200" y="1600200"/>
            <a:ext cx="8229600" cy="4525963"/>
          </a:xfrm>
          <a:prstGeom prst="rect">
            <a:avLst/>
          </a:prstGeom>
          <a:noFill/>
          <a:ln w="9525" cap="flat" cmpd="sng">
            <a:solidFill>
              <a:srgbClr val="F9CB9C"/>
            </a:solidFill>
            <a:prstDash val="solid"/>
            <a:round/>
            <a:headEnd type="none" w="sm" len="sm"/>
            <a:tailEnd type="none" w="sm" len="sm"/>
          </a:ln>
        </p:spPr>
        <p:txBody>
          <a:bodyPr spcFirstLastPara="1" wrap="square" lIns="91425" tIns="45700" rIns="91425" bIns="45700" anchor="t" anchorCtr="0">
            <a:normAutofit lnSpcReduction="10000"/>
          </a:bodyPr>
          <a:lstStyle/>
          <a:p>
            <a:pPr marL="342900" lvl="0" indent="-368300" algn="just" rtl="0">
              <a:lnSpc>
                <a:spcPct val="170000"/>
              </a:lnSpc>
              <a:spcBef>
                <a:spcPts val="0"/>
              </a:spcBef>
              <a:spcAft>
                <a:spcPts val="0"/>
              </a:spcAft>
              <a:buClr>
                <a:schemeClr val="dk1"/>
              </a:buClr>
              <a:buSzPts val="3600"/>
              <a:buChar char="●"/>
            </a:pPr>
            <a:r>
              <a:rPr lang="tr-TR" sz="2200" dirty="0"/>
              <a:t>Zaman ve enerji tasarrufu sağlar,</a:t>
            </a:r>
            <a:endParaRPr sz="2200" dirty="0"/>
          </a:p>
          <a:p>
            <a:pPr marL="342900" lvl="0" indent="-368300" algn="just" rtl="0">
              <a:lnSpc>
                <a:spcPct val="170000"/>
              </a:lnSpc>
              <a:spcBef>
                <a:spcPts val="0"/>
              </a:spcBef>
              <a:spcAft>
                <a:spcPts val="0"/>
              </a:spcAft>
              <a:buClr>
                <a:schemeClr val="dk1"/>
              </a:buClr>
              <a:buSzPts val="3600"/>
              <a:buChar char="●"/>
            </a:pPr>
            <a:r>
              <a:rPr lang="tr-TR" sz="2200" dirty="0"/>
              <a:t>Bilgiye çabuk erişim,</a:t>
            </a:r>
            <a:endParaRPr sz="2200" dirty="0"/>
          </a:p>
          <a:p>
            <a:pPr marL="342900" lvl="0" indent="-368300" algn="just" rtl="0">
              <a:lnSpc>
                <a:spcPct val="170000"/>
              </a:lnSpc>
              <a:spcBef>
                <a:spcPts val="0"/>
              </a:spcBef>
              <a:spcAft>
                <a:spcPts val="0"/>
              </a:spcAft>
              <a:buClr>
                <a:schemeClr val="dk1"/>
              </a:buClr>
              <a:buSzPts val="3600"/>
              <a:buChar char="●"/>
            </a:pPr>
            <a:r>
              <a:rPr lang="tr-TR" sz="2200" dirty="0"/>
              <a:t>İnsan gücü yerine kullanılabilmekte, </a:t>
            </a:r>
            <a:endParaRPr sz="2200" dirty="0"/>
          </a:p>
          <a:p>
            <a:pPr marL="342900" lvl="0" indent="-368300" algn="just" rtl="0">
              <a:lnSpc>
                <a:spcPct val="170000"/>
              </a:lnSpc>
              <a:spcBef>
                <a:spcPts val="0"/>
              </a:spcBef>
              <a:spcAft>
                <a:spcPts val="0"/>
              </a:spcAft>
              <a:buClr>
                <a:schemeClr val="dk1"/>
              </a:buClr>
              <a:buSzPts val="3600"/>
              <a:buChar char="●"/>
            </a:pPr>
            <a:r>
              <a:rPr lang="tr-TR" sz="2200" dirty="0"/>
              <a:t>Sağlık alanında erken tanı ve tedaviye yardımcı olabilmekte,</a:t>
            </a:r>
            <a:endParaRPr sz="2200" dirty="0"/>
          </a:p>
          <a:p>
            <a:pPr marL="342900" lvl="0" indent="-368300" algn="just" rtl="0">
              <a:lnSpc>
                <a:spcPct val="170000"/>
              </a:lnSpc>
              <a:spcBef>
                <a:spcPts val="0"/>
              </a:spcBef>
              <a:spcAft>
                <a:spcPts val="0"/>
              </a:spcAft>
              <a:buClr>
                <a:schemeClr val="dk1"/>
              </a:buClr>
              <a:buSzPts val="3600"/>
              <a:buChar char="●"/>
            </a:pPr>
            <a:r>
              <a:rPr lang="tr-TR" sz="2200" dirty="0"/>
              <a:t>Haberleşme ve iletişim kurabilme, </a:t>
            </a:r>
            <a:endParaRPr sz="2200" dirty="0"/>
          </a:p>
          <a:p>
            <a:pPr marL="342900" lvl="0" indent="-368300" algn="just" rtl="0">
              <a:lnSpc>
                <a:spcPct val="170000"/>
              </a:lnSpc>
              <a:spcBef>
                <a:spcPts val="0"/>
              </a:spcBef>
              <a:spcAft>
                <a:spcPts val="0"/>
              </a:spcAft>
              <a:buClr>
                <a:schemeClr val="dk1"/>
              </a:buClr>
              <a:buSzPts val="3600"/>
              <a:buChar char="●"/>
            </a:pPr>
            <a:r>
              <a:rPr lang="tr-TR" sz="2200" dirty="0"/>
              <a:t>Temel becerileri geliştirme, </a:t>
            </a:r>
            <a:endParaRPr sz="2200" dirty="0"/>
          </a:p>
          <a:p>
            <a:pPr marL="342900" lvl="0" indent="-368300" algn="just" rtl="0">
              <a:lnSpc>
                <a:spcPct val="170000"/>
              </a:lnSpc>
              <a:spcBef>
                <a:spcPts val="0"/>
              </a:spcBef>
              <a:spcAft>
                <a:spcPts val="0"/>
              </a:spcAft>
              <a:buClr>
                <a:schemeClr val="dk1"/>
              </a:buClr>
              <a:buSzPts val="3600"/>
              <a:buChar char="●"/>
            </a:pPr>
            <a:r>
              <a:rPr lang="tr-TR" sz="2200" dirty="0"/>
              <a:t>Meslek edinme…</a:t>
            </a:r>
            <a:endParaRPr sz="2200" dirty="0"/>
          </a:p>
          <a:p>
            <a:pPr marL="0" lvl="0" indent="0" algn="l" rtl="0">
              <a:spcBef>
                <a:spcPts val="640"/>
              </a:spcBef>
              <a:spcAft>
                <a:spcPts val="1200"/>
              </a:spcAft>
              <a:buClr>
                <a:schemeClr val="dk1"/>
              </a:buClr>
              <a:buSzPts val="32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bg/>
                                          </p:spTgt>
                                        </p:tgtEl>
                                        <p:attrNameLst>
                                          <p:attrName>style.visibility</p:attrName>
                                        </p:attrNameLst>
                                      </p:cBhvr>
                                      <p:to>
                                        <p:strVal val="visible"/>
                                      </p:to>
                                    </p:set>
                                    <p:animEffect transition="in" filter="fade">
                                      <p:cBhvr>
                                        <p:cTn id="12" dur="500"/>
                                        <p:tgtEl>
                                          <p:spTgt spid="90">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
                                            <p:txEl>
                                              <p:pRg st="0" end="0"/>
                                            </p:txEl>
                                          </p:spTgt>
                                        </p:tgtEl>
                                        <p:attrNameLst>
                                          <p:attrName>style.visibility</p:attrName>
                                        </p:attrNameLst>
                                      </p:cBhvr>
                                      <p:to>
                                        <p:strVal val="visible"/>
                                      </p:to>
                                    </p:set>
                                    <p:animEffect transition="in" filter="fade">
                                      <p:cBhvr>
                                        <p:cTn id="17" dur="500"/>
                                        <p:tgtEl>
                                          <p:spTgt spid="9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
                                            <p:txEl>
                                              <p:pRg st="1" end="1"/>
                                            </p:txEl>
                                          </p:spTgt>
                                        </p:tgtEl>
                                        <p:attrNameLst>
                                          <p:attrName>style.visibility</p:attrName>
                                        </p:attrNameLst>
                                      </p:cBhvr>
                                      <p:to>
                                        <p:strVal val="visible"/>
                                      </p:to>
                                    </p:set>
                                    <p:animEffect transition="in" filter="fade">
                                      <p:cBhvr>
                                        <p:cTn id="22" dur="500"/>
                                        <p:tgtEl>
                                          <p:spTgt spid="9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
                                            <p:txEl>
                                              <p:pRg st="2" end="2"/>
                                            </p:txEl>
                                          </p:spTgt>
                                        </p:tgtEl>
                                        <p:attrNameLst>
                                          <p:attrName>style.visibility</p:attrName>
                                        </p:attrNameLst>
                                      </p:cBhvr>
                                      <p:to>
                                        <p:strVal val="visible"/>
                                      </p:to>
                                    </p:set>
                                    <p:animEffect transition="in" filter="fade">
                                      <p:cBhvr>
                                        <p:cTn id="27" dur="500"/>
                                        <p:tgtEl>
                                          <p:spTgt spid="9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
                                            <p:txEl>
                                              <p:pRg st="3" end="3"/>
                                            </p:txEl>
                                          </p:spTgt>
                                        </p:tgtEl>
                                        <p:attrNameLst>
                                          <p:attrName>style.visibility</p:attrName>
                                        </p:attrNameLst>
                                      </p:cBhvr>
                                      <p:to>
                                        <p:strVal val="visible"/>
                                      </p:to>
                                    </p:set>
                                    <p:animEffect transition="in" filter="fade">
                                      <p:cBhvr>
                                        <p:cTn id="32" dur="500"/>
                                        <p:tgtEl>
                                          <p:spTgt spid="9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
                                            <p:txEl>
                                              <p:pRg st="4" end="4"/>
                                            </p:txEl>
                                          </p:spTgt>
                                        </p:tgtEl>
                                        <p:attrNameLst>
                                          <p:attrName>style.visibility</p:attrName>
                                        </p:attrNameLst>
                                      </p:cBhvr>
                                      <p:to>
                                        <p:strVal val="visible"/>
                                      </p:to>
                                    </p:set>
                                    <p:animEffect transition="in" filter="fade">
                                      <p:cBhvr>
                                        <p:cTn id="37" dur="500"/>
                                        <p:tgtEl>
                                          <p:spTgt spid="9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
                                            <p:txEl>
                                              <p:pRg st="5" end="5"/>
                                            </p:txEl>
                                          </p:spTgt>
                                        </p:tgtEl>
                                        <p:attrNameLst>
                                          <p:attrName>style.visibility</p:attrName>
                                        </p:attrNameLst>
                                      </p:cBhvr>
                                      <p:to>
                                        <p:strVal val="visible"/>
                                      </p:to>
                                    </p:set>
                                    <p:animEffect transition="in" filter="fade">
                                      <p:cBhvr>
                                        <p:cTn id="42" dur="500"/>
                                        <p:tgtEl>
                                          <p:spTgt spid="9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0">
                                            <p:txEl>
                                              <p:pRg st="6" end="6"/>
                                            </p:txEl>
                                          </p:spTgt>
                                        </p:tgtEl>
                                        <p:attrNameLst>
                                          <p:attrName>style.visibility</p:attrName>
                                        </p:attrNameLst>
                                      </p:cBhvr>
                                      <p:to>
                                        <p:strVal val="visible"/>
                                      </p:to>
                                    </p:set>
                                    <p:animEffect transition="in" filter="fade">
                                      <p:cBhvr>
                                        <p:cTn id="47" dur="500"/>
                                        <p:tgtEl>
                                          <p:spTgt spid="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41AF6C2-5A32-467A-8314-3DDCFC0730A4}"/>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tr-TR" dirty="0"/>
              <a:t>Dijital Çağ…?</a:t>
            </a:r>
          </a:p>
        </p:txBody>
      </p:sp>
      <p:sp>
        <p:nvSpPr>
          <p:cNvPr id="3" name="Metin Yer Tutucusu 2">
            <a:extLst>
              <a:ext uri="{FF2B5EF4-FFF2-40B4-BE49-F238E27FC236}">
                <a16:creationId xmlns:a16="http://schemas.microsoft.com/office/drawing/2014/main" id="{732C018D-3381-4799-8520-1A457FC2E6EE}"/>
              </a:ext>
            </a:extLst>
          </p:cNvPr>
          <p:cNvSpPr>
            <a:spLocks noGrp="1"/>
          </p:cNvSpPr>
          <p:nvPr>
            <p:ph type="body" idx="1"/>
          </p:nvPr>
        </p:nvSpPr>
        <p:spPr>
          <a:ln>
            <a:solidFill>
              <a:schemeClr val="accent1"/>
            </a:solidFill>
          </a:ln>
        </p:spPr>
        <p:txBody>
          <a:bodyPr>
            <a:normAutofit/>
          </a:bodyPr>
          <a:lstStyle/>
          <a:p>
            <a:pPr marL="114300" indent="0" algn="just">
              <a:buNone/>
            </a:pPr>
            <a:endParaRPr lang="tr-TR" sz="2000" dirty="0" smtClean="0"/>
          </a:p>
          <a:p>
            <a:pPr marL="114300" indent="0" algn="just">
              <a:buNone/>
            </a:pPr>
            <a:endParaRPr lang="tr-TR" sz="2000" dirty="0"/>
          </a:p>
          <a:p>
            <a:pPr marL="114300" indent="0" algn="just">
              <a:buNone/>
            </a:pPr>
            <a:r>
              <a:rPr lang="tr-TR" sz="2000" dirty="0" smtClean="0"/>
              <a:t>İnternet </a:t>
            </a:r>
            <a:r>
              <a:rPr lang="tr-TR" sz="2000" dirty="0"/>
              <a:t>ve dijital teknolojiler</a:t>
            </a:r>
          </a:p>
          <a:p>
            <a:pPr marL="114300" indent="0" algn="just">
              <a:buNone/>
            </a:pPr>
            <a:r>
              <a:rPr lang="tr-TR" sz="2000" dirty="0"/>
              <a:t>yaşadığımız dönemde özellikle de öğrencilerimiz için hayatlarımızın vazgeçilmez bir parçası </a:t>
            </a:r>
          </a:p>
          <a:p>
            <a:pPr marL="114300" indent="0" algn="just">
              <a:buNone/>
            </a:pPr>
            <a:r>
              <a:rPr lang="tr-TR" sz="2000" dirty="0"/>
              <a:t>haline geldi. </a:t>
            </a:r>
          </a:p>
        </p:txBody>
      </p:sp>
      <p:pic>
        <p:nvPicPr>
          <p:cNvPr id="5" name="Resim 4">
            <a:extLst>
              <a:ext uri="{FF2B5EF4-FFF2-40B4-BE49-F238E27FC236}">
                <a16:creationId xmlns:a16="http://schemas.microsoft.com/office/drawing/2014/main" id="{0F18EC47-C982-44E9-B8CB-C02CCE456CEA}"/>
              </a:ext>
            </a:extLst>
          </p:cNvPr>
          <p:cNvPicPr>
            <a:picLocks noChangeAspect="1"/>
          </p:cNvPicPr>
          <p:nvPr/>
        </p:nvPicPr>
        <p:blipFill>
          <a:blip r:embed="rId3"/>
          <a:stretch>
            <a:fillRect/>
          </a:stretch>
        </p:blipFill>
        <p:spPr>
          <a:xfrm>
            <a:off x="5800209" y="1642404"/>
            <a:ext cx="2886591" cy="2634175"/>
          </a:xfrm>
          <a:prstGeom prst="rect">
            <a:avLst/>
          </a:prstGeom>
        </p:spPr>
      </p:pic>
    </p:spTree>
    <p:extLst>
      <p:ext uri="{BB962C8B-B14F-4D97-AF65-F5344CB8AC3E}">
        <p14:creationId xmlns:p14="http://schemas.microsoft.com/office/powerpoint/2010/main" val="928732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ECDC5F-8F6A-41F2-8085-088C619440B1}"/>
              </a:ext>
            </a:extLst>
          </p:cNvPr>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tr-TR" dirty="0"/>
              <a:t>!!!</a:t>
            </a:r>
          </a:p>
        </p:txBody>
      </p:sp>
      <p:sp>
        <p:nvSpPr>
          <p:cNvPr id="3" name="Metin Yer Tutucusu 2">
            <a:extLst>
              <a:ext uri="{FF2B5EF4-FFF2-40B4-BE49-F238E27FC236}">
                <a16:creationId xmlns:a16="http://schemas.microsoft.com/office/drawing/2014/main" id="{5E23A0C1-0AE2-4683-981A-4ED8489CB0E4}"/>
              </a:ext>
            </a:extLst>
          </p:cNvPr>
          <p:cNvSpPr>
            <a:spLocks noGrp="1"/>
          </p:cNvSpPr>
          <p:nvPr>
            <p:ph type="body" idx="1"/>
          </p:nvPr>
        </p:nvSpPr>
        <p:spPr>
          <a:no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114300" indent="0" algn="just">
              <a:buNone/>
            </a:pPr>
            <a:endParaRPr lang="tr-TR" sz="2000" dirty="0" smtClean="0"/>
          </a:p>
          <a:p>
            <a:pPr marL="114300" indent="0" algn="just">
              <a:buNone/>
            </a:pPr>
            <a:r>
              <a:rPr lang="tr-TR" sz="2000" dirty="0" smtClean="0"/>
              <a:t>Nitekim </a:t>
            </a:r>
            <a:r>
              <a:rPr lang="tr-TR" sz="2000" dirty="0"/>
              <a:t>öğrencilerimiz internet ve </a:t>
            </a:r>
          </a:p>
          <a:p>
            <a:pPr marL="114300" indent="0" algn="just">
              <a:buNone/>
            </a:pPr>
            <a:r>
              <a:rPr lang="tr-TR" sz="2000" dirty="0"/>
              <a:t>dijital teknolojileri yanlış </a:t>
            </a:r>
          </a:p>
          <a:p>
            <a:pPr marL="114300" indent="0" algn="just">
              <a:buNone/>
            </a:pPr>
            <a:r>
              <a:rPr lang="tr-TR" sz="2000" dirty="0"/>
              <a:t>kullandıklarında ödedikleri ilk </a:t>
            </a:r>
          </a:p>
          <a:p>
            <a:pPr marL="114300" indent="0" algn="just">
              <a:buNone/>
            </a:pPr>
            <a:r>
              <a:rPr lang="tr-TR" sz="2000" dirty="0"/>
              <a:t>bedellerden birisi </a:t>
            </a:r>
            <a:r>
              <a:rPr lang="tr-TR" sz="2000" b="1" dirty="0">
                <a:solidFill>
                  <a:srgbClr val="FF0000"/>
                </a:solidFill>
              </a:rPr>
              <a:t>eğitimleri</a:t>
            </a:r>
            <a:r>
              <a:rPr lang="tr-TR" sz="2000" dirty="0"/>
              <a:t> oluyor, </a:t>
            </a:r>
          </a:p>
          <a:p>
            <a:pPr marL="114300" indent="0" algn="just">
              <a:buNone/>
            </a:pPr>
            <a:r>
              <a:rPr lang="tr-TR" sz="2000" dirty="0"/>
              <a:t>doğru kullandıklarında da en çok</a:t>
            </a:r>
          </a:p>
          <a:p>
            <a:pPr marL="114300" indent="0" algn="just">
              <a:buNone/>
            </a:pPr>
            <a:r>
              <a:rPr lang="tr-TR" sz="2000" dirty="0"/>
              <a:t> ilerledikleri alan yine eğitimleri </a:t>
            </a:r>
          </a:p>
          <a:p>
            <a:pPr marL="114300" indent="0" algn="just">
              <a:buNone/>
            </a:pPr>
            <a:r>
              <a:rPr lang="tr-TR" sz="2000" dirty="0"/>
              <a:t>oluyor. </a:t>
            </a:r>
          </a:p>
        </p:txBody>
      </p:sp>
      <p:pic>
        <p:nvPicPr>
          <p:cNvPr id="5" name="Resim 4">
            <a:extLst>
              <a:ext uri="{FF2B5EF4-FFF2-40B4-BE49-F238E27FC236}">
                <a16:creationId xmlns:a16="http://schemas.microsoft.com/office/drawing/2014/main" id="{138B8B8A-CC01-4FDF-A70B-2EC6872F7309}"/>
              </a:ext>
            </a:extLst>
          </p:cNvPr>
          <p:cNvPicPr>
            <a:picLocks noChangeAspect="1"/>
          </p:cNvPicPr>
          <p:nvPr/>
        </p:nvPicPr>
        <p:blipFill>
          <a:blip r:embed="rId3"/>
          <a:stretch>
            <a:fillRect/>
          </a:stretch>
        </p:blipFill>
        <p:spPr>
          <a:xfrm>
            <a:off x="5641145" y="1628335"/>
            <a:ext cx="2999553" cy="2448061"/>
          </a:xfrm>
          <a:prstGeom prst="rect">
            <a:avLst/>
          </a:prstGeom>
        </p:spPr>
      </p:pic>
    </p:spTree>
    <p:extLst>
      <p:ext uri="{BB962C8B-B14F-4D97-AF65-F5344CB8AC3E}">
        <p14:creationId xmlns:p14="http://schemas.microsoft.com/office/powerpoint/2010/main" val="848849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457200" y="274638"/>
            <a:ext cx="8229600" cy="1143000"/>
          </a:xfrm>
          <a:prstGeom prst="rect">
            <a:avLst/>
          </a:prstGeom>
          <a:noFill/>
          <a:ln w="9525" cap="flat" cmpd="sng">
            <a:solidFill>
              <a:srgbClr val="E0666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22222"/>
              <a:buFont typeface="Calibri"/>
              <a:buNone/>
            </a:pPr>
            <a:r>
              <a:rPr lang="tr-TR" dirty="0"/>
              <a:t>Peki ya zararları ?</a:t>
            </a:r>
            <a:endParaRPr dirty="0"/>
          </a:p>
        </p:txBody>
      </p:sp>
      <p:sp>
        <p:nvSpPr>
          <p:cNvPr id="96" name="Google Shape;96;p5"/>
          <p:cNvSpPr txBox="1">
            <a:spLocks noGrp="1"/>
          </p:cNvSpPr>
          <p:nvPr>
            <p:ph type="body" idx="1"/>
          </p:nvPr>
        </p:nvSpPr>
        <p:spPr>
          <a:xfrm>
            <a:off x="457200" y="1600200"/>
            <a:ext cx="8229600" cy="4525963"/>
          </a:xfrm>
          <a:prstGeom prst="rect">
            <a:avLst/>
          </a:prstGeom>
          <a:noFill/>
          <a:ln w="9525" cap="flat" cmpd="sng">
            <a:solidFill>
              <a:srgbClr val="E06666"/>
            </a:solidFill>
            <a:prstDash val="solid"/>
            <a:round/>
            <a:headEnd type="none" w="sm" len="sm"/>
            <a:tailEnd type="none" w="sm" len="sm"/>
          </a:ln>
        </p:spPr>
        <p:txBody>
          <a:bodyPr spcFirstLastPara="1" wrap="square" lIns="91425" tIns="45700" rIns="91425" bIns="45700" anchor="t" anchorCtr="0">
            <a:normAutofit/>
          </a:bodyPr>
          <a:lstStyle/>
          <a:p>
            <a:pPr marL="342900" lvl="0" indent="-368300" algn="just" rtl="0">
              <a:lnSpc>
                <a:spcPct val="150000"/>
              </a:lnSpc>
              <a:spcBef>
                <a:spcPts val="0"/>
              </a:spcBef>
              <a:spcAft>
                <a:spcPts val="0"/>
              </a:spcAft>
              <a:buClr>
                <a:schemeClr val="dk1"/>
              </a:buClr>
              <a:buSzPts val="3600"/>
              <a:buChar char="●"/>
            </a:pPr>
            <a:r>
              <a:rPr lang="tr-TR" sz="2200" dirty="0"/>
              <a:t>Çok zaman kaybına neden olması, </a:t>
            </a:r>
            <a:endParaRPr sz="2200" dirty="0"/>
          </a:p>
          <a:p>
            <a:pPr marL="342900" lvl="0" indent="-368300" algn="just" rtl="0">
              <a:lnSpc>
                <a:spcPct val="150000"/>
              </a:lnSpc>
              <a:spcBef>
                <a:spcPts val="0"/>
              </a:spcBef>
              <a:spcAft>
                <a:spcPts val="0"/>
              </a:spcAft>
              <a:buClr>
                <a:schemeClr val="dk1"/>
              </a:buClr>
              <a:buSzPts val="3600"/>
              <a:buChar char="●"/>
            </a:pPr>
            <a:r>
              <a:rPr lang="tr-TR" sz="2200" dirty="0"/>
              <a:t>Okul başarısında düşme, </a:t>
            </a:r>
            <a:endParaRPr sz="2200" dirty="0"/>
          </a:p>
          <a:p>
            <a:pPr marL="342900" lvl="0" indent="-368300" algn="just" rtl="0">
              <a:lnSpc>
                <a:spcPct val="150000"/>
              </a:lnSpc>
              <a:spcBef>
                <a:spcPts val="0"/>
              </a:spcBef>
              <a:spcAft>
                <a:spcPts val="0"/>
              </a:spcAft>
              <a:buClr>
                <a:schemeClr val="dk1"/>
              </a:buClr>
              <a:buSzPts val="3600"/>
              <a:buChar char="●"/>
            </a:pPr>
            <a:r>
              <a:rPr lang="tr-TR" sz="2200" dirty="0"/>
              <a:t>Yanlış kullanımının doğurabileceği kazalar, </a:t>
            </a:r>
            <a:endParaRPr lang="tr-TR" sz="2200" dirty="0" smtClean="0"/>
          </a:p>
          <a:p>
            <a:pPr marL="342900" indent="-368300" algn="just">
              <a:lnSpc>
                <a:spcPct val="150000"/>
              </a:lnSpc>
              <a:spcBef>
                <a:spcPts val="0"/>
              </a:spcBef>
              <a:buSzPts val="3600"/>
            </a:pPr>
            <a:r>
              <a:rPr lang="tr-TR" sz="2200" dirty="0"/>
              <a:t>Siber zorbalık ve dolandırıcılık, </a:t>
            </a:r>
            <a:endParaRPr sz="2200" dirty="0"/>
          </a:p>
          <a:p>
            <a:pPr marL="342900" lvl="0" indent="-368300" algn="just" rtl="0">
              <a:lnSpc>
                <a:spcPct val="150000"/>
              </a:lnSpc>
              <a:spcBef>
                <a:spcPts val="0"/>
              </a:spcBef>
              <a:spcAft>
                <a:spcPts val="0"/>
              </a:spcAft>
              <a:buClr>
                <a:schemeClr val="dk1"/>
              </a:buClr>
              <a:buSzPts val="3600"/>
              <a:buChar char="●"/>
            </a:pPr>
            <a:r>
              <a:rPr lang="tr-TR" sz="2200" dirty="0" smtClean="0"/>
              <a:t>Gerçek </a:t>
            </a:r>
            <a:r>
              <a:rPr lang="tr-TR" sz="2200" dirty="0"/>
              <a:t>yerine sanal ilişkilerin artması, </a:t>
            </a:r>
            <a:endParaRPr sz="2200" dirty="0"/>
          </a:p>
          <a:p>
            <a:pPr marL="342900" lvl="0" indent="-368300" algn="just" rtl="0">
              <a:lnSpc>
                <a:spcPct val="150000"/>
              </a:lnSpc>
              <a:spcBef>
                <a:spcPts val="0"/>
              </a:spcBef>
              <a:spcAft>
                <a:spcPts val="0"/>
              </a:spcAft>
              <a:buClr>
                <a:schemeClr val="dk1"/>
              </a:buClr>
              <a:buSzPts val="3600"/>
              <a:buChar char="●"/>
            </a:pPr>
            <a:r>
              <a:rPr lang="tr-TR" sz="2200" dirty="0"/>
              <a:t>Özel ve kişisel bilgilerin üçüncü kişilerin eline </a:t>
            </a:r>
            <a:r>
              <a:rPr lang="tr-TR" sz="2200" dirty="0" smtClean="0"/>
              <a:t>geçmesi,</a:t>
            </a:r>
          </a:p>
          <a:p>
            <a:pPr marL="342900" lvl="0" indent="-368300" algn="just" rtl="0">
              <a:lnSpc>
                <a:spcPct val="150000"/>
              </a:lnSpc>
              <a:spcBef>
                <a:spcPts val="0"/>
              </a:spcBef>
              <a:spcAft>
                <a:spcPts val="0"/>
              </a:spcAft>
              <a:buClr>
                <a:schemeClr val="dk1"/>
              </a:buClr>
              <a:buSzPts val="3600"/>
              <a:buChar char="●"/>
            </a:pPr>
            <a:endParaRPr lang="tr-TR" sz="2200" dirty="0"/>
          </a:p>
          <a:p>
            <a:pPr marL="0" lvl="0" indent="0" algn="just" rtl="0">
              <a:lnSpc>
                <a:spcPct val="150000"/>
              </a:lnSpc>
              <a:spcBef>
                <a:spcPts val="0"/>
              </a:spcBef>
              <a:spcAft>
                <a:spcPts val="0"/>
              </a:spcAft>
              <a:buClr>
                <a:schemeClr val="dk1"/>
              </a:buClr>
              <a:buSzPts val="3600"/>
              <a:buNone/>
            </a:pPr>
            <a:r>
              <a:rPr lang="tr-TR" sz="2200" dirty="0" smtClean="0"/>
              <a:t> </a:t>
            </a:r>
            <a:endParaRPr sz="2200" dirty="0"/>
          </a:p>
        </p:txBody>
      </p:sp>
      <p:pic>
        <p:nvPicPr>
          <p:cNvPr id="2" name="Resim 1">
            <a:hlinkClick r:id="rId3" action="ppaction://hlinkfile"/>
          </p:cNvPr>
          <p:cNvPicPr>
            <a:picLocks noChangeAspect="1"/>
          </p:cNvPicPr>
          <p:nvPr/>
        </p:nvPicPr>
        <p:blipFill>
          <a:blip r:embed="rId4"/>
          <a:stretch>
            <a:fillRect/>
          </a:stretch>
        </p:blipFill>
        <p:spPr>
          <a:xfrm>
            <a:off x="7017555" y="4794738"/>
            <a:ext cx="1121761" cy="981541"/>
          </a:xfrm>
          <a:prstGeom prst="rect">
            <a:avLst/>
          </a:prstGeom>
        </p:spPr>
      </p:pic>
      <p:sp>
        <p:nvSpPr>
          <p:cNvPr id="3" name="Metin kutusu 2"/>
          <p:cNvSpPr txBox="1"/>
          <p:nvPr/>
        </p:nvSpPr>
        <p:spPr>
          <a:xfrm>
            <a:off x="7337493" y="5776279"/>
            <a:ext cx="830677" cy="307777"/>
          </a:xfrm>
          <a:prstGeom prst="rect">
            <a:avLst/>
          </a:prstGeom>
          <a:noFill/>
        </p:spPr>
        <p:txBody>
          <a:bodyPr wrap="none" rtlCol="0">
            <a:spAutoFit/>
          </a:bodyPr>
          <a:lstStyle/>
          <a:p>
            <a:r>
              <a:rPr lang="tr-TR" b="1" dirty="0" smtClean="0"/>
              <a:t>Video-1</a:t>
            </a:r>
            <a:endParaRPr lang="tr-T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bg/>
                                          </p:spTgt>
                                        </p:tgtEl>
                                        <p:attrNameLst>
                                          <p:attrName>style.visibility</p:attrName>
                                        </p:attrNameLst>
                                      </p:cBhvr>
                                      <p:to>
                                        <p:strVal val="visible"/>
                                      </p:to>
                                    </p:set>
                                    <p:animEffect transition="in" filter="fade">
                                      <p:cBhvr>
                                        <p:cTn id="12" dur="500"/>
                                        <p:tgtEl>
                                          <p:spTgt spid="9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
                                            <p:txEl>
                                              <p:pRg st="0" end="0"/>
                                            </p:txEl>
                                          </p:spTgt>
                                        </p:tgtEl>
                                        <p:attrNameLst>
                                          <p:attrName>style.visibility</p:attrName>
                                        </p:attrNameLst>
                                      </p:cBhvr>
                                      <p:to>
                                        <p:strVal val="visible"/>
                                      </p:to>
                                    </p:set>
                                    <p:animEffect transition="in" filter="fade">
                                      <p:cBhvr>
                                        <p:cTn id="17" dur="500"/>
                                        <p:tgtEl>
                                          <p:spTgt spid="9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6">
                                            <p:txEl>
                                              <p:pRg st="1" end="1"/>
                                            </p:txEl>
                                          </p:spTgt>
                                        </p:tgtEl>
                                        <p:attrNameLst>
                                          <p:attrName>style.visibility</p:attrName>
                                        </p:attrNameLst>
                                      </p:cBhvr>
                                      <p:to>
                                        <p:strVal val="visible"/>
                                      </p:to>
                                    </p:set>
                                    <p:animEffect transition="in" filter="fade">
                                      <p:cBhvr>
                                        <p:cTn id="22" dur="500"/>
                                        <p:tgtEl>
                                          <p:spTgt spid="9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6">
                                            <p:txEl>
                                              <p:pRg st="2" end="2"/>
                                            </p:txEl>
                                          </p:spTgt>
                                        </p:tgtEl>
                                        <p:attrNameLst>
                                          <p:attrName>style.visibility</p:attrName>
                                        </p:attrNameLst>
                                      </p:cBhvr>
                                      <p:to>
                                        <p:strVal val="visible"/>
                                      </p:to>
                                    </p:set>
                                    <p:animEffect transition="in" filter="fade">
                                      <p:cBhvr>
                                        <p:cTn id="27" dur="500"/>
                                        <p:tgtEl>
                                          <p:spTgt spid="9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6">
                                            <p:txEl>
                                              <p:pRg st="3" end="3"/>
                                            </p:txEl>
                                          </p:spTgt>
                                        </p:tgtEl>
                                        <p:attrNameLst>
                                          <p:attrName>style.visibility</p:attrName>
                                        </p:attrNameLst>
                                      </p:cBhvr>
                                      <p:to>
                                        <p:strVal val="visible"/>
                                      </p:to>
                                    </p:set>
                                    <p:animEffect transition="in" filter="fade">
                                      <p:cBhvr>
                                        <p:cTn id="32" dur="500"/>
                                        <p:tgtEl>
                                          <p:spTgt spid="9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6">
                                            <p:txEl>
                                              <p:pRg st="4" end="4"/>
                                            </p:txEl>
                                          </p:spTgt>
                                        </p:tgtEl>
                                        <p:attrNameLst>
                                          <p:attrName>style.visibility</p:attrName>
                                        </p:attrNameLst>
                                      </p:cBhvr>
                                      <p:to>
                                        <p:strVal val="visible"/>
                                      </p:to>
                                    </p:set>
                                    <p:animEffect transition="in" filter="fade">
                                      <p:cBhvr>
                                        <p:cTn id="37" dur="500"/>
                                        <p:tgtEl>
                                          <p:spTgt spid="9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6">
                                            <p:txEl>
                                              <p:pRg st="5" end="5"/>
                                            </p:txEl>
                                          </p:spTgt>
                                        </p:tgtEl>
                                        <p:attrNameLst>
                                          <p:attrName>style.visibility</p:attrName>
                                        </p:attrNameLst>
                                      </p:cBhvr>
                                      <p:to>
                                        <p:strVal val="visible"/>
                                      </p:to>
                                    </p:set>
                                    <p:animEffect transition="in" filter="fade">
                                      <p:cBhvr>
                                        <p:cTn id="42" dur="500"/>
                                        <p:tgtEl>
                                          <p:spTgt spid="9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6">
                                            <p:txEl>
                                              <p:pRg st="7" end="7"/>
                                            </p:txEl>
                                          </p:spTgt>
                                        </p:tgtEl>
                                        <p:attrNameLst>
                                          <p:attrName>style.visibility</p:attrName>
                                        </p:attrNameLst>
                                      </p:cBhvr>
                                      <p:to>
                                        <p:strVal val="visible"/>
                                      </p:to>
                                    </p:set>
                                    <p:animEffect transition="in" filter="fade">
                                      <p:cBhvr>
                                        <p:cTn id="47" dur="500"/>
                                        <p:tgtEl>
                                          <p:spTgt spid="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f31030598f_1_0"/>
          <p:cNvSpPr txBox="1">
            <a:spLocks noGrp="1"/>
          </p:cNvSpPr>
          <p:nvPr>
            <p:ph type="title"/>
          </p:nvPr>
        </p:nvSpPr>
        <p:spPr>
          <a:xfrm>
            <a:off x="457200" y="274638"/>
            <a:ext cx="8229600" cy="1143000"/>
          </a:xfrm>
          <a:prstGeom prst="rect">
            <a:avLst/>
          </a:prstGeom>
          <a:noFill/>
          <a:ln w="9525" cap="flat" cmpd="sng">
            <a:solidFill>
              <a:srgbClr val="E06666"/>
            </a:solidFill>
            <a:prstDash val="solid"/>
            <a:round/>
            <a:headEnd type="none" w="sm" len="sm"/>
            <a:tailEnd type="none" w="sm" len="sm"/>
          </a:ln>
        </p:spPr>
        <p:txBody>
          <a:bodyPr spcFirstLastPara="1" wrap="square" lIns="91425" tIns="45700" rIns="91425" bIns="45700" anchor="ctr" anchorCtr="0">
            <a:normAutofit/>
          </a:bodyPr>
          <a:lstStyle/>
          <a:p>
            <a:pPr lvl="0">
              <a:buSzPct val="122222"/>
            </a:pPr>
            <a:r>
              <a:rPr lang="tr-TR" dirty="0"/>
              <a:t>Peki ya zararları ?</a:t>
            </a:r>
            <a:endParaRPr dirty="0"/>
          </a:p>
        </p:txBody>
      </p:sp>
      <p:sp>
        <p:nvSpPr>
          <p:cNvPr id="102" name="Google Shape;102;gf31030598f_1_0"/>
          <p:cNvSpPr txBox="1">
            <a:spLocks noGrp="1"/>
          </p:cNvSpPr>
          <p:nvPr>
            <p:ph type="body" idx="1"/>
          </p:nvPr>
        </p:nvSpPr>
        <p:spPr>
          <a:xfrm>
            <a:off x="457200" y="1600200"/>
            <a:ext cx="8229600" cy="4526100"/>
          </a:xfrm>
          <a:prstGeom prst="rect">
            <a:avLst/>
          </a:prstGeom>
          <a:noFill/>
          <a:ln w="9525" cap="flat" cmpd="sng">
            <a:solidFill>
              <a:srgbClr val="E06666"/>
            </a:solidFill>
            <a:prstDash val="solid"/>
            <a:round/>
            <a:headEnd type="none" w="sm" len="sm"/>
            <a:tailEnd type="none" w="sm" len="sm"/>
          </a:ln>
        </p:spPr>
        <p:txBody>
          <a:bodyPr spcFirstLastPara="1" wrap="square" lIns="91425" tIns="45700" rIns="91425" bIns="45700" anchor="t" anchorCtr="0">
            <a:normAutofit/>
          </a:bodyPr>
          <a:lstStyle/>
          <a:p>
            <a:pPr marL="342900" lvl="0" indent="-368300" algn="just" rtl="0">
              <a:lnSpc>
                <a:spcPct val="150000"/>
              </a:lnSpc>
              <a:spcBef>
                <a:spcPts val="0"/>
              </a:spcBef>
              <a:spcAft>
                <a:spcPts val="0"/>
              </a:spcAft>
              <a:buClr>
                <a:schemeClr val="dk1"/>
              </a:buClr>
              <a:buSzPts val="3600"/>
              <a:buChar char="●"/>
            </a:pPr>
            <a:r>
              <a:rPr lang="tr-TR" sz="2200" dirty="0" smtClean="0"/>
              <a:t>Hareketsiz </a:t>
            </a:r>
            <a:r>
              <a:rPr lang="tr-TR" sz="2200" dirty="0"/>
              <a:t>kalmaya bağlı iskelet ve kas sisteminin bozulması, </a:t>
            </a:r>
            <a:endParaRPr sz="2200" dirty="0"/>
          </a:p>
          <a:p>
            <a:pPr marL="342900" lvl="0" indent="-368300" algn="just" rtl="0">
              <a:lnSpc>
                <a:spcPct val="150000"/>
              </a:lnSpc>
              <a:spcBef>
                <a:spcPts val="0"/>
              </a:spcBef>
              <a:spcAft>
                <a:spcPts val="0"/>
              </a:spcAft>
              <a:buClr>
                <a:schemeClr val="dk1"/>
              </a:buClr>
              <a:buSzPts val="3600"/>
              <a:buChar char="●"/>
            </a:pPr>
            <a:r>
              <a:rPr lang="tr-TR" sz="2200" dirty="0"/>
              <a:t>Uykusuzluk, görme ile ilgili problemler, dikkat dağınıklığı,</a:t>
            </a:r>
            <a:endParaRPr sz="2200" dirty="0"/>
          </a:p>
          <a:p>
            <a:pPr marL="342900" lvl="0" indent="-368300" algn="just" rtl="0">
              <a:lnSpc>
                <a:spcPct val="150000"/>
              </a:lnSpc>
              <a:spcBef>
                <a:spcPts val="0"/>
              </a:spcBef>
              <a:spcAft>
                <a:spcPts val="0"/>
              </a:spcAft>
              <a:buClr>
                <a:schemeClr val="dk1"/>
              </a:buClr>
              <a:buSzPts val="3600"/>
              <a:buChar char="●"/>
            </a:pPr>
            <a:r>
              <a:rPr lang="tr-TR" sz="2200" dirty="0"/>
              <a:t> </a:t>
            </a:r>
            <a:r>
              <a:rPr lang="tr-TR" sz="2200" dirty="0" err="1"/>
              <a:t>Obezitenin</a:t>
            </a:r>
            <a:r>
              <a:rPr lang="tr-TR" sz="2200" dirty="0"/>
              <a:t> artması, </a:t>
            </a:r>
            <a:endParaRPr sz="2200" dirty="0"/>
          </a:p>
          <a:p>
            <a:pPr marL="342900" lvl="0" indent="-368300" algn="just" rtl="0">
              <a:lnSpc>
                <a:spcPct val="150000"/>
              </a:lnSpc>
              <a:spcBef>
                <a:spcPts val="0"/>
              </a:spcBef>
              <a:spcAft>
                <a:spcPts val="0"/>
              </a:spcAft>
              <a:buClr>
                <a:schemeClr val="dk1"/>
              </a:buClr>
              <a:buSzPts val="3600"/>
              <a:buChar char="●"/>
            </a:pPr>
            <a:r>
              <a:rPr lang="tr-TR" sz="2200" dirty="0"/>
              <a:t>Aile içi ilişkilerin azalması</a:t>
            </a:r>
            <a:r>
              <a:rPr lang="tr-TR" sz="2200" dirty="0" smtClean="0"/>
              <a:t>,</a:t>
            </a:r>
          </a:p>
          <a:p>
            <a:pPr marL="342900" indent="-368300" algn="just">
              <a:lnSpc>
                <a:spcPct val="150000"/>
              </a:lnSpc>
              <a:spcBef>
                <a:spcPts val="0"/>
              </a:spcBef>
              <a:buSzPts val="3600"/>
            </a:pPr>
            <a:r>
              <a:rPr lang="tr-TR" sz="2200" dirty="0"/>
              <a:t>Bağımlılık, </a:t>
            </a:r>
          </a:p>
          <a:p>
            <a:pPr marL="342900" lvl="0" indent="-368300" algn="just" rtl="0">
              <a:lnSpc>
                <a:spcPct val="150000"/>
              </a:lnSpc>
              <a:spcBef>
                <a:spcPts val="0"/>
              </a:spcBef>
              <a:spcAft>
                <a:spcPts val="0"/>
              </a:spcAft>
              <a:buClr>
                <a:schemeClr val="dk1"/>
              </a:buClr>
              <a:buSzPts val="3600"/>
              <a:buChar char="●"/>
            </a:pPr>
            <a:endParaRPr sz="2200" dirty="0"/>
          </a:p>
          <a:p>
            <a:pPr marL="342900" lvl="0" indent="-139700" algn="just" rtl="0">
              <a:spcBef>
                <a:spcPts val="640"/>
              </a:spcBef>
              <a:spcAft>
                <a:spcPts val="1200"/>
              </a:spcAft>
              <a:buClr>
                <a:schemeClr val="dk1"/>
              </a:buClr>
              <a:buSzPts val="3200"/>
              <a:buNone/>
            </a:pPr>
            <a:endParaRPr sz="2200" dirty="0"/>
          </a:p>
        </p:txBody>
      </p:sp>
      <p:sp>
        <p:nvSpPr>
          <p:cNvPr id="3" name="AutoShape 2" descr="Video nasıl birleştirilir? Ücretsiz en iyi video birleştirme programı  önerisi - Teknoloji Haberleri"/>
          <p:cNvSpPr>
            <a:spLocks noChangeAspect="1" noChangeArrowheads="1"/>
          </p:cNvSpPr>
          <p:nvPr/>
        </p:nvSpPr>
        <p:spPr bwMode="auto">
          <a:xfrm>
            <a:off x="77788" y="1222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Video nasıl birleştirilir? Ücretsiz en iyi video birleştirme programı  önerisi - Teknoloji Haberler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a:hlinkClick r:id="rId3" action="ppaction://hlinkfile"/>
          </p:cNvPr>
          <p:cNvPicPr>
            <a:picLocks noChangeAspect="1"/>
          </p:cNvPicPr>
          <p:nvPr/>
        </p:nvPicPr>
        <p:blipFill>
          <a:blip r:embed="rId4"/>
          <a:stretch>
            <a:fillRect/>
          </a:stretch>
        </p:blipFill>
        <p:spPr>
          <a:xfrm>
            <a:off x="7044702" y="4543127"/>
            <a:ext cx="1316850" cy="1152244"/>
          </a:xfrm>
          <a:prstGeom prst="rect">
            <a:avLst/>
          </a:prstGeom>
        </p:spPr>
      </p:pic>
      <p:sp>
        <p:nvSpPr>
          <p:cNvPr id="8" name="Metin kutusu 7"/>
          <p:cNvSpPr txBox="1"/>
          <p:nvPr/>
        </p:nvSpPr>
        <p:spPr>
          <a:xfrm>
            <a:off x="7337493" y="5776279"/>
            <a:ext cx="830677" cy="307777"/>
          </a:xfrm>
          <a:prstGeom prst="rect">
            <a:avLst/>
          </a:prstGeom>
          <a:noFill/>
        </p:spPr>
        <p:txBody>
          <a:bodyPr wrap="none" rtlCol="0">
            <a:spAutoFit/>
          </a:bodyPr>
          <a:lstStyle/>
          <a:p>
            <a:r>
              <a:rPr lang="tr-TR" b="1" dirty="0" smtClean="0"/>
              <a:t>Video-2</a:t>
            </a:r>
            <a:endParaRPr lang="tr-T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
                                            <p:bg/>
                                          </p:spTgt>
                                        </p:tgtEl>
                                        <p:attrNameLst>
                                          <p:attrName>style.visibility</p:attrName>
                                        </p:attrNameLst>
                                      </p:cBhvr>
                                      <p:to>
                                        <p:strVal val="visible"/>
                                      </p:to>
                                    </p:set>
                                    <p:animEffect transition="in" filter="fade">
                                      <p:cBhvr>
                                        <p:cTn id="12" dur="500"/>
                                        <p:tgtEl>
                                          <p:spTgt spid="10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
                                            <p:txEl>
                                              <p:pRg st="0" end="0"/>
                                            </p:txEl>
                                          </p:spTgt>
                                        </p:tgtEl>
                                        <p:attrNameLst>
                                          <p:attrName>style.visibility</p:attrName>
                                        </p:attrNameLst>
                                      </p:cBhvr>
                                      <p:to>
                                        <p:strVal val="visible"/>
                                      </p:to>
                                    </p:set>
                                    <p:animEffect transition="in" filter="fade">
                                      <p:cBhvr>
                                        <p:cTn id="17" dur="500"/>
                                        <p:tgtEl>
                                          <p:spTgt spid="10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
                                            <p:txEl>
                                              <p:pRg st="1" end="1"/>
                                            </p:txEl>
                                          </p:spTgt>
                                        </p:tgtEl>
                                        <p:attrNameLst>
                                          <p:attrName>style.visibility</p:attrName>
                                        </p:attrNameLst>
                                      </p:cBhvr>
                                      <p:to>
                                        <p:strVal val="visible"/>
                                      </p:to>
                                    </p:set>
                                    <p:animEffect transition="in" filter="fade">
                                      <p:cBhvr>
                                        <p:cTn id="22" dur="500"/>
                                        <p:tgtEl>
                                          <p:spTgt spid="10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
                                            <p:txEl>
                                              <p:pRg st="2" end="2"/>
                                            </p:txEl>
                                          </p:spTgt>
                                        </p:tgtEl>
                                        <p:attrNameLst>
                                          <p:attrName>style.visibility</p:attrName>
                                        </p:attrNameLst>
                                      </p:cBhvr>
                                      <p:to>
                                        <p:strVal val="visible"/>
                                      </p:to>
                                    </p:set>
                                    <p:animEffect transition="in" filter="fade">
                                      <p:cBhvr>
                                        <p:cTn id="27" dur="500"/>
                                        <p:tgtEl>
                                          <p:spTgt spid="10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
                                            <p:txEl>
                                              <p:pRg st="3" end="3"/>
                                            </p:txEl>
                                          </p:spTgt>
                                        </p:tgtEl>
                                        <p:attrNameLst>
                                          <p:attrName>style.visibility</p:attrName>
                                        </p:attrNameLst>
                                      </p:cBhvr>
                                      <p:to>
                                        <p:strVal val="visible"/>
                                      </p:to>
                                    </p:set>
                                    <p:animEffect transition="in" filter="fade">
                                      <p:cBhvr>
                                        <p:cTn id="32" dur="500"/>
                                        <p:tgtEl>
                                          <p:spTgt spid="10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
                                            <p:txEl>
                                              <p:pRg st="4" end="4"/>
                                            </p:txEl>
                                          </p:spTgt>
                                        </p:tgtEl>
                                        <p:attrNameLst>
                                          <p:attrName>style.visibility</p:attrName>
                                        </p:attrNameLst>
                                      </p:cBhvr>
                                      <p:to>
                                        <p:strVal val="visible"/>
                                      </p:to>
                                    </p:set>
                                    <p:animEffect transition="in" filter="fade">
                                      <p:cBhvr>
                                        <p:cTn id="37" dur="500"/>
                                        <p:tgtEl>
                                          <p:spTgt spid="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457200" y="274638"/>
            <a:ext cx="8229600" cy="11430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Bilinçli teknoloji kullanmak ne demektir?</a:t>
            </a:r>
            <a:endParaRPr/>
          </a:p>
        </p:txBody>
      </p:sp>
      <p:sp>
        <p:nvSpPr>
          <p:cNvPr id="109" name="Google Shape;109;p6"/>
          <p:cNvSpPr txBox="1">
            <a:spLocks noGrp="1"/>
          </p:cNvSpPr>
          <p:nvPr>
            <p:ph type="body" idx="1"/>
          </p:nvPr>
        </p:nvSpPr>
        <p:spPr>
          <a:xfrm>
            <a:off x="457200" y="1600200"/>
            <a:ext cx="8229600" cy="452596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342900" lvl="0" indent="-368300" algn="just" rtl="0">
              <a:spcBef>
                <a:spcPts val="0"/>
              </a:spcBef>
              <a:spcAft>
                <a:spcPts val="0"/>
              </a:spcAft>
              <a:buClr>
                <a:schemeClr val="dk1"/>
              </a:buClr>
              <a:buSzPts val="3600"/>
              <a:buChar char="●"/>
            </a:pPr>
            <a:r>
              <a:rPr lang="tr-TR" sz="2200"/>
              <a:t>Teknolojinin yaşamı kolaylaştırmak amacıyla gerektiğince kullanılması ve hayatın diğer bölümlerini (eğitim, aile ilişkileri, çalışma, sosyal ilişkiler, oyun, uyku, yemek vb.) olumsuz etkilememesi bilinçli teknoloji kullanımı olarak tanımlanabilir. </a:t>
            </a:r>
            <a:endParaRPr sz="2200"/>
          </a:p>
          <a:p>
            <a:pPr marL="342900" lvl="0" indent="-139700" algn="just" rtl="0">
              <a:spcBef>
                <a:spcPts val="640"/>
              </a:spcBef>
              <a:spcAft>
                <a:spcPts val="1200"/>
              </a:spcAft>
              <a:buClr>
                <a:schemeClr val="dk1"/>
              </a:buClr>
              <a:buSzPts val="3200"/>
              <a:buNone/>
            </a:pP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
                                            <p:bg/>
                                          </p:spTgt>
                                        </p:tgtEl>
                                        <p:attrNameLst>
                                          <p:attrName>style.visibility</p:attrName>
                                        </p:attrNameLst>
                                      </p:cBhvr>
                                      <p:to>
                                        <p:strVal val="visible"/>
                                      </p:to>
                                    </p:set>
                                    <p:animEffect transition="in" filter="fade">
                                      <p:cBhvr>
                                        <p:cTn id="12" dur="500"/>
                                        <p:tgtEl>
                                          <p:spTgt spid="10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
                                            <p:txEl>
                                              <p:pRg st="0" end="0"/>
                                            </p:txEl>
                                          </p:spTgt>
                                        </p:tgtEl>
                                        <p:attrNameLst>
                                          <p:attrName>style.visibility</p:attrName>
                                        </p:attrNameLst>
                                      </p:cBhvr>
                                      <p:to>
                                        <p:strVal val="visible"/>
                                      </p:to>
                                    </p:set>
                                    <p:animEffect transition="in" filter="fade">
                                      <p:cBhvr>
                                        <p:cTn id="17" dur="500"/>
                                        <p:tgtEl>
                                          <p:spTgt spid="1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build="p" animBg="1"/>
    </p:bld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951</Words>
  <Application>Microsoft Office PowerPoint</Application>
  <PresentationFormat>Ekran Gösterisi (4:3)</PresentationFormat>
  <Paragraphs>153</Paragraphs>
  <Slides>29</Slides>
  <Notes>21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29</vt:i4>
      </vt:variant>
    </vt:vector>
  </HeadingPairs>
  <TitlesOfParts>
    <vt:vector size="35" baseType="lpstr">
      <vt:lpstr>Calibri</vt:lpstr>
      <vt:lpstr>Open Sans</vt:lpstr>
      <vt:lpstr>Arial</vt:lpstr>
      <vt:lpstr>Wingdings</vt:lpstr>
      <vt:lpstr>PT Sans Narrow</vt:lpstr>
      <vt:lpstr>Tropic</vt:lpstr>
      <vt:lpstr>BİLİNÇLİ TEKNOLOJİ KULLANIMI</vt:lpstr>
      <vt:lpstr>Teknoloji deyince aklınıza ne gelmektedir?</vt:lpstr>
      <vt:lpstr>En çok kullandığımız teknolojik ürünler nelerdir?</vt:lpstr>
      <vt:lpstr>Bunlar hayatınızda ne tür kolaylıklar sağlamaktadır?</vt:lpstr>
      <vt:lpstr>Dijital Çağ…?</vt:lpstr>
      <vt:lpstr>!!!</vt:lpstr>
      <vt:lpstr>Peki ya zararları ?</vt:lpstr>
      <vt:lpstr>Peki ya zararları ?</vt:lpstr>
      <vt:lpstr>Bilinçli teknoloji kullanmak ne demektir?</vt:lpstr>
      <vt:lpstr>Neden... !</vt:lpstr>
      <vt:lpstr>Doğrusunu gösterin…</vt:lpstr>
      <vt:lpstr>Fark edin, takdir edin…</vt:lpstr>
      <vt:lpstr>Neresi, neresi?</vt:lpstr>
      <vt:lpstr>Neden acaba?</vt:lpstr>
      <vt:lpstr>İnternet olmasa?</vt:lpstr>
      <vt:lpstr>Anne-babalara da destek</vt:lpstr>
      <vt:lpstr>Sağlık ve mutlulukla…</vt:lpstr>
      <vt:lpstr>Hayat öğretmeni..</vt:lpstr>
      <vt:lpstr>Bireysel hedef</vt:lpstr>
      <vt:lpstr>İnternette hiç bu siteleri denediniz mi?</vt:lpstr>
      <vt:lpstr>İnternette hiç bu siteleri denediniz mi?</vt:lpstr>
      <vt:lpstr>PowerPoint Sunusu</vt:lpstr>
      <vt:lpstr>PowerPoint Sunusu</vt:lpstr>
      <vt:lpstr>ÖĞRETMENLER İÇİN WEB 2 ARAÇ</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KULLANIMI</dc:title>
  <dc:creator>Terminal1</dc:creator>
  <cp:lastModifiedBy>ayse</cp:lastModifiedBy>
  <cp:revision>43</cp:revision>
  <dcterms:created xsi:type="dcterms:W3CDTF">2021-09-27T08:50:16Z</dcterms:created>
  <dcterms:modified xsi:type="dcterms:W3CDTF">2021-10-05T09:51:57Z</dcterms:modified>
</cp:coreProperties>
</file>